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9" r:id="rId19"/>
    <p:sldId id="310" r:id="rId20"/>
    <p:sldId id="308" r:id="rId21"/>
    <p:sldId id="307" r:id="rId22"/>
    <p:sldId id="311" r:id="rId23"/>
    <p:sldId id="259" r:id="rId24"/>
    <p:sldId id="260" r:id="rId25"/>
    <p:sldId id="285" r:id="rId26"/>
    <p:sldId id="264" r:id="rId27"/>
    <p:sldId id="263" r:id="rId28"/>
    <p:sldId id="287" r:id="rId29"/>
    <p:sldId id="288" r:id="rId30"/>
    <p:sldId id="289" r:id="rId31"/>
    <p:sldId id="261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91" r:id="rId44"/>
    <p:sldId id="276" r:id="rId45"/>
    <p:sldId id="277" r:id="rId46"/>
    <p:sldId id="278" r:id="rId47"/>
    <p:sldId id="279" r:id="rId48"/>
    <p:sldId id="280" r:id="rId49"/>
    <p:sldId id="292" r:id="rId50"/>
    <p:sldId id="312" r:id="rId5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8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0866-FEDD-8D9D-FE16-6B95B4237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1B62D-0F53-5C22-6D17-DE17E652F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C449-2E71-96EC-2E66-AAAD1028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D126E-0746-8954-04CE-DFAF9983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817C-77E1-7EFA-43E4-A98749DB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2025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780-C785-F3AB-AE0C-9968552E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132B2-2F12-3F03-299E-1EFE2B04B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0AAC-0EC3-9D3F-B2FA-B5EF3CA5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8AB7-3BB4-C609-2C47-33683320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7CAE-7C9A-9DB8-8A34-6041FA75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373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802A10-1624-6225-AD0B-BAE748A71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32521-82D3-D90B-D4E1-D64AABAE0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66B0-BFCF-9918-24CE-58D83693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24697-3161-8534-5042-40880D21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446F-5F3D-BE50-3CBA-917FE9F1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214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5D1-158D-BECA-016F-04F75803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B2B0-CC55-233B-DF5A-2706C8C7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5B96F-98BA-AB90-BBE8-C0F1993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9D09-0EBF-9457-2A46-F1F972CF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6F92-A8A9-2A7E-6805-0A55B3B9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467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E33E-692A-2B11-C40D-49DC2945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C05A5-C574-613E-E1A1-258FCADA6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05738-E777-5081-65C5-99070E68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809AD-A446-DA59-9BAA-EF19B35D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291A-D407-BE6C-21F4-523C0207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131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E0D-C4AD-7D97-48D8-7266E4D5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BDDFC-0113-28BB-613D-0502A527F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B78D7-27B4-5E2A-C9F4-136A6350A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5822E-7E46-2810-E31B-13DAC551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19F2F-3B1B-483F-99E5-D560CAFF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AC479-8D37-FB5F-9CAE-27B940EA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39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BA38-FA16-6C0C-B9AB-A597783E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0C61B-7D87-FB5E-204A-A38EA4ED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B5BD8-C7B3-A439-FCB0-D15087886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369B-9007-3D4F-03A4-6090CA8F3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E37BC-5883-F85E-F400-970E36B35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B2D50-B2E8-FB26-0F22-26B4AFDF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E6CD0-80A9-5F87-A512-FF9B306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41202-7AF2-DFFF-7556-6B47803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804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314E-BC88-38A6-FE92-D3B6F5EA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AEA7F-3532-7554-A118-7752DD1B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D3354-12BD-80DA-2FFA-E67A2625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44A8C-59CF-6288-C9DB-2F669B13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694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0F2BF-40B0-AC0F-EE82-66BC3071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A8CE0-0614-A295-2E11-D6307435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3D8-38CA-24D9-3202-D0B0B97A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047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23A9-A2FF-2251-A949-966A8A50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5D72-05D2-4108-F0D2-DD93B907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62A2F-C18A-EF21-AFFF-6B1D07661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8241E-0B7F-AAB6-51E5-7744B776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A0B0C-C217-D986-B767-19108224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934F8-6AE8-4DE3-9E97-2F251F25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155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75AC-F809-DA1F-4489-B939EF7D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358F8-C5CF-BBB3-62FC-6F9A0154E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AF57D-F884-EC2A-2385-3AA2ADFCE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932D1-EB35-3073-D7B4-E16EFBF4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F14F5-49B5-6325-7141-CBCD45F1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1E52C-F54D-95E2-4997-84B01AFF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275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FBEA4-AAD1-1691-7D7A-C36F90DD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EB7F-EF4F-3D0C-69BA-CFBC5543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FFCD0-4D56-E21A-B850-C0E858B35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1198F-86EC-45EC-B7AB-5638D2648F1E}" type="datetimeFigureOut">
              <a:rPr lang="fi-FI" smtClean="0"/>
              <a:t>6.11.2024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0D33-217C-E6A9-F66B-3F4D885E0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0C0C-BE86-C4DB-A66A-81AB2C4CC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A7801-7A87-44D5-A096-B109A946338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642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urses.mooc.fi/api/v0/files/course/7ffde588-50ac-4fd2-b366-ad743453a557/images/nFCoVxaQ6IQYjmd5IUnRy9ZaoxPCIr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mooc.fi/org/uh-cs/courses/introduction-to-the-internet-of-things-mooc-2024--2025/chapter-1/2" TargetMode="External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2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mooc.fi/org/uh-cs/courses/introduction-to-the-internet-of-things-mooc-2024--2025/chapter-1/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3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urses.mooc.fi/api/v0/files/course/7ffde588-50ac-4fd2-b366-ad743453a557/images/e4gn8jxA9yVoqIle3apdOURjb6lHAe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mooc.fi/org/uh-cs/courses/introduction-to-the-internet-of-things-mooc-2024--2025/chapter-1/3" TargetMode="External"/><Relationship Id="rId4" Type="http://schemas.openxmlformats.org/officeDocument/2006/relationships/hyperlink" Target="https://creativecommons.org/licenses/by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3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courses.mooc.fi/org/uh-cs/courses/introduction-to-the-internet-of-things-mooc-2024--2025/chapter-1/3" TargetMode="External"/><Relationship Id="rId2" Type="http://schemas.openxmlformats.org/officeDocument/2006/relationships/hyperlink" Target="https://courses.mooc.fi/api/v0/files/course/7ffde588-50ac-4fd2-b366-ad743453a557/images/NVOmvlBAHc4IulXQUtzAcUyH67NDp9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ourses.mooc.fi/api/v0/files/course/7ffde588-50ac-4fd2-b366-ad743453a557/images/TsfR7UkVLGZx0XKWw17FFgP9cG3RNU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urses.mooc.fi/api/v0/files/course/7ffde588-50ac-4fd2-b366-ad743453a557/images/InBGvsWygEtkbH4iIu95aG482o2ckT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mooc.fi/org/uh-cs/courses/introduction-to-the-internet-of-things-mooc-2024--2025/chapter-3/1" TargetMode="External"/><Relationship Id="rId4" Type="http://schemas.openxmlformats.org/officeDocument/2006/relationships/hyperlink" Target="https://creativecommons.org/licenses/by/4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courses.mooc.fi/org/uh-cs/courses/introduction-to-the-internet-of-things-mooc-2024--2025/chapter-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" TargetMode="External"/><Relationship Id="rId2" Type="http://schemas.openxmlformats.org/officeDocument/2006/relationships/hyperlink" Target="https://github.com/SeAMKedu/measurements_io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courses.mooc.fi/org/uh-cs/courses/introduction-to-the-internet-of-things-mooc-2024--2025/chapter-4/5" TargetMode="External"/><Relationship Id="rId2" Type="http://schemas.openxmlformats.org/officeDocument/2006/relationships/hyperlink" Target="https://courses.mooc.fi/api/v0/files/course/7ffde588-50ac-4fd2-b366-ad743453a557/images/tQqXnfJk7u4Ugpv5wUK5ESNF3tElt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ourses.mooc.fi/api/v0/files/course/7ffde588-50ac-4fd2-b366-ad743453a557/images/X1zSRDiz8RKLS2u2m8NL43kkmGBb5V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urses.mooc.fi/api/v0/files/course/7ffde588-50ac-4fd2-b366-ad743453a557/images/c81C2q9ilNUQoKWVZYwRp8oH33txQx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urses.mooc.fi/org/uh-cs/courses/introduction-to-the-internet-of-things-mooc-2024--2025/chapter-4/5" TargetMode="External"/><Relationship Id="rId4" Type="http://schemas.openxmlformats.org/officeDocument/2006/relationships/hyperlink" Target="https://creativecommons.org/licenses/by/4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courses.mooc.fi/org/uh-cs/courses/introduction-to-the-internet-of-things-mooc-2024--2025/chapter-1/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1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MKedu/measurements_io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://www.itu.int/en/ITU-T/gsi/i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mooc.fi/org/uh-cs/courses/introduction-to-the-internet-of-things-mooc-2024--2025/chapter-1/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ourses.mooc.fi/org/uh-cs/courses/introduction-to-the-internet-of-things-mooc-2024--2025/chapter-1/1" TargetMode="External"/><Relationship Id="rId2" Type="http://schemas.openxmlformats.org/officeDocument/2006/relationships/hyperlink" Target="https://courses.mooc.fi/api/v0/files/course/7ffde588-50ac-4fd2-b366-ad743453a557/images/ggTyVInmBa89hPGqBvZ7PWVtrLZjPp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courses.mooc.fi/api/v0/files/course/7ffde588-50ac-4fd2-b366-ad743453a557/images/80tg5AJ81IoR1BfVcWgYw26e4scjaz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1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ourses.mooc.fi/api/v0/files/course/7ffde588-50ac-4fd2-b366-ad743453a557/images/iX9PcKlKjIdm2gU9LofJMYiKUMZzkW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mooc.fi/org/uh-cs/courses/introduction-to-the-internet-of-things-mooc-2024--2025/chapter-1/2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ourses.mooc.fi/api/v0/files/course/7ffde588-50ac-4fd2-b366-ad743453a557/images/bc5jFU6QP7QRm4wcCqVf4byKeYVWtZ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1020-8F27-F656-5D44-1C6A77DCA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of </a:t>
            </a:r>
            <a:r>
              <a:rPr lang="fi-FI" dirty="0" err="1"/>
              <a:t>IoT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3915B-D150-A012-6404-E7DBB1DC5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Petteri Mäkelä</a:t>
            </a:r>
          </a:p>
          <a:p>
            <a:r>
              <a:rPr lang="fi-FI" dirty="0"/>
              <a:t>Seinäjoki </a:t>
            </a:r>
            <a:r>
              <a:rPr lang="fi-FI" dirty="0" err="1"/>
              <a:t>University</a:t>
            </a:r>
            <a:r>
              <a:rPr lang="fi-FI" dirty="0"/>
              <a:t> of </a:t>
            </a:r>
            <a:r>
              <a:rPr lang="fi-FI" dirty="0" err="1"/>
              <a:t>Applied</a:t>
            </a:r>
            <a:r>
              <a:rPr lang="fi-FI" dirty="0"/>
              <a:t> Sciences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0C05B-CEF7-C737-5443-FA70042239B5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EAB8D-C115-5D1C-1005-F7F7E12E2710}"/>
              </a:ext>
            </a:extLst>
          </p:cNvPr>
          <p:cNvSpPr txBox="1"/>
          <p:nvPr/>
        </p:nvSpPr>
        <p:spPr>
          <a:xfrm>
            <a:off x="3047489" y="5112399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79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4FA2-73D2-E5E5-4DD3-D1FD04B2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Applications – </a:t>
            </a:r>
            <a:r>
              <a:rPr lang="fi-FI" i="0" dirty="0" err="1">
                <a:solidFill>
                  <a:srgbClr val="000000"/>
                </a:solidFill>
                <a:effectLst/>
                <a:latin typeface="Inter Variable"/>
              </a:rPr>
              <a:t>Traffic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AD9E-A24A-D347-6937-FA87C9551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7540" cy="4351338"/>
          </a:xfrm>
        </p:spPr>
        <p:txBody>
          <a:bodyPr/>
          <a:lstStyle/>
          <a:p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Support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finding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parking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spots</a:t>
            </a:r>
            <a:endParaRPr lang="fi-FI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r>
              <a:rPr lang="en-US" dirty="0">
                <a:solidFill>
                  <a:srgbClr val="000000"/>
                </a:solidFill>
                <a:latin typeface="Inter Variable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utomated registration plate number identification to detect entry and exit</a:t>
            </a:r>
          </a:p>
          <a:p>
            <a:r>
              <a:rPr lang="en-US" dirty="0"/>
              <a:t>Buses, taxis, trams, trains etc. integrate connected sensors which are used to estimate arrival time to next station</a:t>
            </a:r>
            <a:endParaRPr lang="fi-FI" dirty="0"/>
          </a:p>
        </p:txBody>
      </p:sp>
      <p:pic>
        <p:nvPicPr>
          <p:cNvPr id="4098" name="Picture 2" descr="Add alt">
            <a:hlinkClick r:id="rId2"/>
            <a:extLst>
              <a:ext uri="{FF2B5EF4-FFF2-40B4-BE49-F238E27FC236}">
                <a16:creationId xmlns:a16="http://schemas.microsoft.com/office/drawing/2014/main" id="{F43CB4AC-1D06-730C-365B-BC4212BC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62" y="1202405"/>
            <a:ext cx="51244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D9F8F-DCAE-7F58-A8A5-5C6034033B2D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4EF10-DC34-8670-93EF-CB9E1F800C67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https://courses.mooc.fi/org/uh-cs/courses/introduction-to-the-internet-of-things-mooc-2024--2025/chapter-1/2</a:t>
            </a:r>
            <a:r>
              <a:rPr lang="fi-FI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7508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E808-5137-A9C7-DEF5-4DCBF3AB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applications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8A05-3226-D7D9-5FB2-29B08306D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6898" cy="4351338"/>
          </a:xfrm>
        </p:spPr>
        <p:txBody>
          <a:bodyPr/>
          <a:lstStyle/>
          <a:p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Energy management in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buildings</a:t>
            </a:r>
            <a:endParaRPr lang="fi-FI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motion-controlled lights to reduce excess energy use</a:t>
            </a:r>
            <a:endParaRPr lang="fi-FI" dirty="0">
              <a:solidFill>
                <a:srgbClr val="000000"/>
              </a:solidFill>
              <a:latin typeface="Inter Variabl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Intelligent HVAC (heating, ventilation, and air condition)</a:t>
            </a:r>
            <a:endParaRPr lang="fi-FI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pPr lvl="2"/>
            <a:r>
              <a:rPr lang="fi-FI" dirty="0" err="1">
                <a:solidFill>
                  <a:srgbClr val="000000"/>
                </a:solidFill>
                <a:latin typeface="Inter Variable"/>
              </a:rPr>
              <a:t>Sensors</a:t>
            </a:r>
            <a:r>
              <a:rPr lang="fi-FI" dirty="0">
                <a:solidFill>
                  <a:srgbClr val="000000"/>
                </a:solidFill>
                <a:latin typeface="Inter Variable"/>
              </a:rPr>
              <a:t>: </a:t>
            </a:r>
            <a:r>
              <a:rPr lang="fi-FI" dirty="0" err="1">
                <a:solidFill>
                  <a:srgbClr val="000000"/>
                </a:solidFill>
                <a:latin typeface="Inter Variable"/>
              </a:rPr>
              <a:t>pressure</a:t>
            </a:r>
            <a:r>
              <a:rPr lang="fi-FI" dirty="0">
                <a:solidFill>
                  <a:srgbClr val="000000"/>
                </a:solidFill>
                <a:latin typeface="Inter Variable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Inter Variable"/>
              </a:rPr>
              <a:t>temperature</a:t>
            </a:r>
            <a:r>
              <a:rPr lang="fi-FI" dirty="0">
                <a:solidFill>
                  <a:srgbClr val="000000"/>
                </a:solidFill>
                <a:latin typeface="Inter Variable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Inter Variable"/>
              </a:rPr>
              <a:t>humidity</a:t>
            </a:r>
            <a:r>
              <a:rPr lang="fi-FI" dirty="0">
                <a:solidFill>
                  <a:srgbClr val="000000"/>
                </a:solidFill>
                <a:latin typeface="Inter Variable"/>
              </a:rPr>
              <a:t>, CO2</a:t>
            </a:r>
          </a:p>
          <a:p>
            <a:r>
              <a:rPr lang="fi-FI" dirty="0">
                <a:solidFill>
                  <a:srgbClr val="000000"/>
                </a:solidFill>
                <a:latin typeface="Inter Variable"/>
              </a:rPr>
              <a:t>Smart </a:t>
            </a:r>
            <a:r>
              <a:rPr lang="fi-FI" dirty="0" err="1">
                <a:solidFill>
                  <a:srgbClr val="000000"/>
                </a:solidFill>
                <a:latin typeface="Inter Variable"/>
              </a:rPr>
              <a:t>cities</a:t>
            </a:r>
            <a:endParaRPr lang="fi-FI" dirty="0">
              <a:solidFill>
                <a:srgbClr val="000000"/>
              </a:solidFill>
              <a:latin typeface="Inter Variabl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monitor and optimize the operations of the city, to identify potential problems, as well as to understand potential issues the citizen is facing.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air quality monitoring</a:t>
            </a:r>
          </a:p>
          <a:p>
            <a:r>
              <a:rPr lang="fi-FI" dirty="0" err="1"/>
              <a:t>Electrical</a:t>
            </a:r>
            <a:r>
              <a:rPr lang="fi-FI" dirty="0"/>
              <a:t> Grid</a:t>
            </a:r>
          </a:p>
          <a:p>
            <a:pPr lvl="1"/>
            <a:r>
              <a:rPr lang="en-US" dirty="0"/>
              <a:t>monitor power flows and to manage production to match demand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3AC7A-8C6A-DAD9-B60A-F84A98635DFA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1DC13-0F60-FCE5-2337-BBFFF32A40A1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https://courses.mooc.fi/org/uh-cs/courses/introduction-to-the-internet-of-things-mooc-2024--2025/chapter-1/2</a:t>
            </a:r>
            <a:r>
              <a:rPr lang="fi-FI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570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29B4-45BE-B0D4-C577-F74B4727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IoT</a:t>
            </a:r>
            <a:r>
              <a:rPr lang="fi-FI" dirty="0"/>
              <a:t> Architecture - </a:t>
            </a:r>
            <a:r>
              <a:rPr lang="fi-FI" dirty="0" err="1"/>
              <a:t>Layers</a:t>
            </a:r>
            <a:endParaRPr lang="fi-FI" dirty="0"/>
          </a:p>
        </p:txBody>
      </p:sp>
      <p:pic>
        <p:nvPicPr>
          <p:cNvPr id="5122" name="Picture 2" descr="Add alt">
            <a:extLst>
              <a:ext uri="{FF2B5EF4-FFF2-40B4-BE49-F238E27FC236}">
                <a16:creationId xmlns:a16="http://schemas.microsoft.com/office/drawing/2014/main" id="{48E71A31-DCEB-7BD5-5771-86455FAC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65" y="1563442"/>
            <a:ext cx="7125301" cy="44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761D3-A417-AF51-9D54-FA2A90CE4653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CC-BY 4.0</a:t>
            </a:r>
            <a:endParaRPr lang="fi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F2845-F38B-6A36-A696-62DBA5B86866}"/>
              </a:ext>
            </a:extLst>
          </p:cNvPr>
          <p:cNvSpPr txBox="1"/>
          <p:nvPr/>
        </p:nvSpPr>
        <p:spPr>
          <a:xfrm>
            <a:off x="1031310" y="6026448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4"/>
              </a:rPr>
              <a:t>https://courses.mooc.fi/org/uh-cs/courses/introduction-to-the-internet-of-things-mooc-2024--2025/chapter-1/3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439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A7CC-A89B-DA76-876A-2FC83AC5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IoT</a:t>
            </a:r>
            <a:r>
              <a:rPr lang="fi-FI" dirty="0"/>
              <a:t> Architecture - </a:t>
            </a:r>
            <a:r>
              <a:rPr lang="fi-FI" dirty="0" err="1"/>
              <a:t>Layers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A469-F892-77FD-DB66-6AAA48AF5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sensing layer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 integrates sensors and algorithms for processing sensor data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 Variable"/>
              </a:rPr>
              <a:t>IoT devices (often having sensors)</a:t>
            </a:r>
            <a:endParaRPr lang="en-US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networking layer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 integrates the networking interfaces, protocols, and architectures needed for exchanging data between IoT devices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data management layer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is responsible for storage, management, and processing the data for the applications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 Variable"/>
              </a:rPr>
              <a:t>Running often in a cloud service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 Variable"/>
              </a:rPr>
              <a:t>Data analysis, big data processing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5F924-5561-A9FC-1091-149F2EC9CAD6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A6DFF-C762-C96E-EE12-CDAD2EB22207}"/>
              </a:ext>
            </a:extLst>
          </p:cNvPr>
          <p:cNvSpPr txBox="1"/>
          <p:nvPr/>
        </p:nvSpPr>
        <p:spPr>
          <a:xfrm>
            <a:off x="838200" y="5853797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https://courses.mooc.fi/org/uh-cs/courses/introduction-to-the-internet-of-things-mooc-2024--2025/chapter-1/3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46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C553-A95B-6959-49A4-712D2C3F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End</a:t>
            </a:r>
            <a:r>
              <a:rPr lang="fi-FI" dirty="0"/>
              <a:t>-to-</a:t>
            </a:r>
            <a:r>
              <a:rPr lang="fi-FI" dirty="0" err="1"/>
              <a:t>end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Architecture</a:t>
            </a:r>
          </a:p>
        </p:txBody>
      </p:sp>
      <p:pic>
        <p:nvPicPr>
          <p:cNvPr id="9218" name="Picture 2" descr="Add alt">
            <a:hlinkClick r:id="rId2"/>
            <a:extLst>
              <a:ext uri="{FF2B5EF4-FFF2-40B4-BE49-F238E27FC236}">
                <a16:creationId xmlns:a16="http://schemas.microsoft.com/office/drawing/2014/main" id="{23B930A1-CFCE-222A-42BA-BA267E43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7" y="1642860"/>
            <a:ext cx="10451162" cy="37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7F3AE-7755-A7FE-A1A6-284AB685F67B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CC-BY 4.0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A702C-0A0E-690E-EB0B-2937D996464A}"/>
              </a:ext>
            </a:extLst>
          </p:cNvPr>
          <p:cNvSpPr txBox="1"/>
          <p:nvPr/>
        </p:nvSpPr>
        <p:spPr>
          <a:xfrm>
            <a:off x="917980" y="5846544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https://courses.mooc.fi/org/uh-cs/courses/introduction-to-the-internet-of-things-mooc-2024--2025/chapter-1/3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32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176B-7029-B553-A289-E947AC07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End</a:t>
            </a:r>
            <a:r>
              <a:rPr lang="fi-FI" dirty="0"/>
              <a:t>-to-</a:t>
            </a:r>
            <a:r>
              <a:rPr lang="fi-FI" dirty="0" err="1"/>
              <a:t>end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A3BD-9E37-4D76-3CD9-EA4225FE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nter Variable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ensor enabled IoT devices connect to a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 hub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 or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gateway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which then transfers the information to a server or a cloud that processes the sensor measurements.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Users interact with the IoT devices and the information they gather through applications and services that are implemented on top of the cloud service.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29EEA-5CA9-1C19-B77D-4374C435C7D3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F576B-E012-679D-0D61-7A6D308A6101}"/>
              </a:ext>
            </a:extLst>
          </p:cNvPr>
          <p:cNvSpPr txBox="1"/>
          <p:nvPr/>
        </p:nvSpPr>
        <p:spPr>
          <a:xfrm>
            <a:off x="917980" y="5846544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https://courses.mooc.fi/org/uh-cs/courses/introduction-to-the-internet-of-things-mooc-2024--2025/chapter-1/3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15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5BD3-7E9C-1B80-EEB4-D9EA5471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Smart </a:t>
            </a:r>
            <a:r>
              <a:rPr lang="fi-FI" dirty="0" err="1"/>
              <a:t>devices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3928-288D-5E22-CB36-6E4506B2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9717" cy="4351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Inter Variable"/>
              </a:rPr>
              <a:t>The smart device can sense, store, interpret data, and intercommunicate with other smart devices and systems</a:t>
            </a:r>
          </a:p>
          <a:p>
            <a:r>
              <a:rPr lang="en-US" sz="2400" dirty="0">
                <a:solidFill>
                  <a:srgbClr val="000000"/>
                </a:solidFill>
                <a:latin typeface="Inter Variable"/>
              </a:rPr>
              <a:t>Sensors</a:t>
            </a:r>
          </a:p>
          <a:p>
            <a:r>
              <a:rPr lang="en-US" sz="2400" dirty="0">
                <a:solidFill>
                  <a:srgbClr val="000000"/>
                </a:solidFill>
                <a:latin typeface="Inter Variable"/>
              </a:rPr>
              <a:t>CPU</a:t>
            </a:r>
          </a:p>
          <a:p>
            <a:r>
              <a:rPr lang="en-US" sz="2400" dirty="0">
                <a:solidFill>
                  <a:srgbClr val="000000"/>
                </a:solidFill>
                <a:latin typeface="Inter Variable"/>
              </a:rPr>
              <a:t>Networking (e.g. NB-IoT)</a:t>
            </a:r>
            <a:endParaRPr lang="fi-FI" sz="2400" dirty="0"/>
          </a:p>
        </p:txBody>
      </p:sp>
      <p:pic>
        <p:nvPicPr>
          <p:cNvPr id="10242" name="Picture 2" descr="Add alt">
            <a:hlinkClick r:id="rId2"/>
            <a:extLst>
              <a:ext uri="{FF2B5EF4-FFF2-40B4-BE49-F238E27FC236}">
                <a16:creationId xmlns:a16="http://schemas.microsoft.com/office/drawing/2014/main" id="{AE7966A2-1675-EE53-B34F-DE81D95A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39" y="661986"/>
            <a:ext cx="3515907" cy="205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dd alt">
            <a:hlinkClick r:id="rId4"/>
            <a:extLst>
              <a:ext uri="{FF2B5EF4-FFF2-40B4-BE49-F238E27FC236}">
                <a16:creationId xmlns:a16="http://schemas.microsoft.com/office/drawing/2014/main" id="{42E7C4D4-23E4-E829-9391-7DDB4247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39" y="3016251"/>
            <a:ext cx="6286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1B4D0-2C0F-FD9B-963A-AE8906C1E887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FD1CE-97C1-3892-BB59-4DB3C88E12F4}"/>
              </a:ext>
            </a:extLst>
          </p:cNvPr>
          <p:cNvSpPr txBox="1"/>
          <p:nvPr/>
        </p:nvSpPr>
        <p:spPr>
          <a:xfrm>
            <a:off x="917980" y="5846544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7"/>
              </a:rPr>
              <a:t>https://courses.mooc.fi/org/uh-cs/courses/introduction-to-the-internet-of-things-mooc-2024--2025/chapter-1/3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2E5E-E204-818C-A316-885AA24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Sensors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E49D-3545-C556-214E-F3C0EB6F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130" cy="4351338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Barometer for detecting atmospheric pressure (used, e.g., to detect weather or when the person is moving up/down).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Accelerometer, gyroscope, and a magnetometer for measuring user and device motion and orientation.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Temperature and humidity sensors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Proximity sensors (infrared sensors used to detect when someone is nearby).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GPS (GNSS) for location tracking.</a:t>
            </a:r>
          </a:p>
          <a:p>
            <a:pPr marL="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endParaRPr lang="fi-FI" dirty="0"/>
          </a:p>
        </p:txBody>
      </p:sp>
      <p:pic>
        <p:nvPicPr>
          <p:cNvPr id="12290" name="Picture 2" descr="Add alt">
            <a:hlinkClick r:id="rId2"/>
            <a:extLst>
              <a:ext uri="{FF2B5EF4-FFF2-40B4-BE49-F238E27FC236}">
                <a16:creationId xmlns:a16="http://schemas.microsoft.com/office/drawing/2014/main" id="{7640CF80-49AE-C75C-3D3C-35F365B7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84" y="1624012"/>
            <a:ext cx="4038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85032D-33F8-699E-08F3-D8F794A24864}"/>
              </a:ext>
            </a:extLst>
          </p:cNvPr>
          <p:cNvSpPr txBox="1"/>
          <p:nvPr/>
        </p:nvSpPr>
        <p:spPr>
          <a:xfrm>
            <a:off x="8028104" y="640185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CC-BY 4.0</a:t>
            </a:r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7641F-DA8F-B12A-0495-69891B1B46D1}"/>
              </a:ext>
            </a:extLst>
          </p:cNvPr>
          <p:cNvSpPr txBox="1"/>
          <p:nvPr/>
        </p:nvSpPr>
        <p:spPr>
          <a:xfrm>
            <a:off x="1025174" y="5988734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https://courses.mooc.fi/org/uh-cs/courses/introduction-to-the-internet-of-things-mooc-2024--2025/chapter-3/1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52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67D7-1F0A-1241-47FA-B0FFE8F5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Networking </a:t>
            </a:r>
            <a:r>
              <a:rPr lang="fi-FI" dirty="0" err="1"/>
              <a:t>technologies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DBF-9D8F-665C-4D9A-EC15212D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Short </a:t>
            </a:r>
            <a:r>
              <a:rPr lang="fi-FI" dirty="0" err="1"/>
              <a:t>range</a:t>
            </a:r>
            <a:endParaRPr lang="fi-FI" dirty="0"/>
          </a:p>
          <a:p>
            <a:pPr lvl="1"/>
            <a:r>
              <a:rPr lang="fi-FI" dirty="0" err="1"/>
              <a:t>ZigBee</a:t>
            </a:r>
            <a:endParaRPr lang="fi-FI" dirty="0"/>
          </a:p>
          <a:p>
            <a:pPr lvl="1"/>
            <a:r>
              <a:rPr lang="en-US" dirty="0"/>
              <a:t>Bluetooth and Bluetooth Low Energy (BLE)</a:t>
            </a:r>
          </a:p>
          <a:p>
            <a:pPr lvl="1"/>
            <a:r>
              <a:rPr lang="en-US" dirty="0"/>
              <a:t>WLAN</a:t>
            </a:r>
          </a:p>
          <a:p>
            <a:r>
              <a:rPr lang="en-US" dirty="0"/>
              <a:t>Long range</a:t>
            </a:r>
          </a:p>
          <a:p>
            <a:pPr lvl="1"/>
            <a:r>
              <a:rPr lang="fi-FI" dirty="0" err="1"/>
              <a:t>LoRa</a:t>
            </a:r>
            <a:r>
              <a:rPr lang="fi-FI" dirty="0"/>
              <a:t>, </a:t>
            </a: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consumption</a:t>
            </a:r>
            <a:r>
              <a:rPr lang="fi-FI" dirty="0"/>
              <a:t>,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data, 250 </a:t>
            </a:r>
            <a:r>
              <a:rPr lang="fi-FI" dirty="0" err="1"/>
              <a:t>bps</a:t>
            </a:r>
            <a:r>
              <a:rPr lang="fi-FI" dirty="0"/>
              <a:t> - 50 </a:t>
            </a:r>
            <a:r>
              <a:rPr lang="fi-FI" dirty="0" err="1"/>
              <a:t>kbps</a:t>
            </a:r>
            <a:endParaRPr lang="fi-FI" dirty="0"/>
          </a:p>
          <a:p>
            <a:pPr lvl="1"/>
            <a:r>
              <a:rPr lang="fi-FI" dirty="0" err="1"/>
              <a:t>SigFox</a:t>
            </a:r>
            <a:r>
              <a:rPr lang="fi-FI" dirty="0"/>
              <a:t>, ultra-</a:t>
            </a:r>
            <a:r>
              <a:rPr lang="fi-FI" dirty="0" err="1"/>
              <a:t>narrow</a:t>
            </a:r>
            <a:r>
              <a:rPr lang="fi-FI" dirty="0"/>
              <a:t> </a:t>
            </a:r>
            <a:r>
              <a:rPr lang="fi-FI" dirty="0" err="1"/>
              <a:t>band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, 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100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bps</a:t>
            </a:r>
            <a:endParaRPr lang="fi-FI" dirty="0"/>
          </a:p>
          <a:p>
            <a:pPr lvl="1"/>
            <a:r>
              <a:rPr lang="fi-FI" dirty="0"/>
              <a:t>Cellular </a:t>
            </a:r>
            <a:r>
              <a:rPr lang="fi-FI" dirty="0" err="1"/>
              <a:t>IoT</a:t>
            </a:r>
            <a:endParaRPr lang="fi-FI" dirty="0"/>
          </a:p>
          <a:p>
            <a:pPr lvl="2"/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LTE-M, &lt; 4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MBps</a:t>
            </a:r>
            <a:endParaRPr lang="fi-FI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pPr lvl="2"/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NB-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IoT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, 66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kbps</a:t>
            </a:r>
            <a:endParaRPr lang="fi-FI" dirty="0"/>
          </a:p>
          <a:p>
            <a:pPr lvl="1"/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CE36-B119-C0D8-4659-DC2659DB9102}"/>
              </a:ext>
            </a:extLst>
          </p:cNvPr>
          <p:cNvSpPr txBox="1"/>
          <p:nvPr/>
        </p:nvSpPr>
        <p:spPr>
          <a:xfrm>
            <a:off x="838200" y="5930349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2"/>
              </a:rPr>
              <a:t>https://courses.mooc.fi/org/uh-cs/courses/introduction-to-the-internet-of-things-mooc-2024--2025/chapter-4</a:t>
            </a:r>
            <a:r>
              <a:rPr lang="fi-FI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A55D0-362D-2B6C-C72D-D8DECF9A8D7A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CC-BY 4.0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556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8525-9ED5-58E3-7140-4E12E27B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Networking </a:t>
            </a:r>
            <a:r>
              <a:rPr lang="fi-FI" dirty="0" err="1"/>
              <a:t>technologies</a:t>
            </a:r>
            <a:r>
              <a:rPr lang="fi-FI" dirty="0"/>
              <a:t> (long </a:t>
            </a:r>
            <a:r>
              <a:rPr lang="fi-FI" dirty="0" err="1"/>
              <a:t>range</a:t>
            </a:r>
            <a:r>
              <a:rPr lang="fi-FI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5AF78-1923-277E-1B3C-DE44BDF3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57" y="1943444"/>
            <a:ext cx="8106259" cy="411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7BDD1-D7E4-F3C6-2C94-D915F554F71C}"/>
              </a:ext>
            </a:extLst>
          </p:cNvPr>
          <p:cNvSpPr txBox="1"/>
          <p:nvPr/>
        </p:nvSpPr>
        <p:spPr>
          <a:xfrm>
            <a:off x="838200" y="6059143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https://courses.mooc.fi/org/uh-cs/courses/introduction-to-the-internet-of-things-mooc-2024--2025/chapter-4</a:t>
            </a:r>
            <a:r>
              <a:rPr lang="fi-FI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65635-6F61-45B2-E857-0B081284AE1A}"/>
              </a:ext>
            </a:extLst>
          </p:cNvPr>
          <p:cNvSpPr txBox="1"/>
          <p:nvPr/>
        </p:nvSpPr>
        <p:spPr>
          <a:xfrm>
            <a:off x="7979009" y="6388455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CC-BY 4.0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3551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AFC7-6A18-D615-0DA6-E860C66B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Basics of </a:t>
            </a:r>
            <a:r>
              <a:rPr lang="fi-FI" dirty="0" err="1"/>
              <a:t>IoT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DD48-250F-7134-7F73-C30A01D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Material</a:t>
            </a:r>
            <a:endParaRPr lang="fi-FI" dirty="0"/>
          </a:p>
          <a:p>
            <a:pPr lvl="1"/>
            <a:r>
              <a:rPr lang="fi-FI" dirty="0">
                <a:hlinkClick r:id="rId2"/>
              </a:rPr>
              <a:t>https://github.com/SeAMKedu/measurements_iot</a:t>
            </a:r>
            <a:endParaRPr lang="fi-FI" dirty="0"/>
          </a:p>
          <a:p>
            <a:r>
              <a:rPr lang="fi-FI" dirty="0"/>
              <a:t>Helsinki </a:t>
            </a:r>
            <a:r>
              <a:rPr lang="fi-FI" dirty="0" err="1"/>
              <a:t>University</a:t>
            </a:r>
            <a:r>
              <a:rPr lang="fi-FI" dirty="0"/>
              <a:t> Course</a:t>
            </a:r>
          </a:p>
          <a:p>
            <a:pPr lvl="1"/>
            <a:r>
              <a:rPr lang="fi-FI" dirty="0">
                <a:hlinkClick r:id="rId3"/>
              </a:rPr>
              <a:t>https://courses.mooc.fi/org/uh-cs/courses/introduction-to-the-internet-of-things-mooc-2024--2025</a:t>
            </a:r>
            <a:r>
              <a:rPr lang="fi-FI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0537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BCEB-F9BB-A869-3E9E-9E3C189A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Networking -</a:t>
            </a:r>
            <a:r>
              <a:rPr lang="fi-FI" dirty="0" err="1"/>
              <a:t>protocols</a:t>
            </a:r>
            <a:endParaRPr lang="fi-FI" dirty="0"/>
          </a:p>
        </p:txBody>
      </p:sp>
      <p:pic>
        <p:nvPicPr>
          <p:cNvPr id="14338" name="Picture 2" descr="Add alt">
            <a:hlinkClick r:id="rId2"/>
            <a:extLst>
              <a:ext uri="{FF2B5EF4-FFF2-40B4-BE49-F238E27FC236}">
                <a16:creationId xmlns:a16="http://schemas.microsoft.com/office/drawing/2014/main" id="{5A6760F7-0CEB-04A9-64C3-3083027CA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068" y="1867145"/>
            <a:ext cx="61531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dd alt">
            <a:hlinkClick r:id="rId4"/>
            <a:extLst>
              <a:ext uri="{FF2B5EF4-FFF2-40B4-BE49-F238E27FC236}">
                <a16:creationId xmlns:a16="http://schemas.microsoft.com/office/drawing/2014/main" id="{F4F1F414-028B-C62A-04BC-EC3EEBAC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93" y="3181224"/>
            <a:ext cx="61436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9A713-D23F-050D-D2A5-C205DE7E8F51}"/>
              </a:ext>
            </a:extLst>
          </p:cNvPr>
          <p:cNvSpPr txBox="1"/>
          <p:nvPr/>
        </p:nvSpPr>
        <p:spPr>
          <a:xfrm>
            <a:off x="8028104" y="640185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CC-BY 4.0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EFD9-3BE8-F36A-5841-FAB0B31F98E2}"/>
              </a:ext>
            </a:extLst>
          </p:cNvPr>
          <p:cNvSpPr txBox="1"/>
          <p:nvPr/>
        </p:nvSpPr>
        <p:spPr>
          <a:xfrm>
            <a:off x="838200" y="6124852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7"/>
              </a:rPr>
              <a:t>https://courses.mooc.fi/org/uh-cs/courses/introduction-to-the-internet-of-things-mooc-2024--2025/chapter-4/5</a:t>
            </a:r>
            <a:r>
              <a:rPr lang="fi-FI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261BF-0036-5E3F-696C-3EEF6EE3289F}"/>
              </a:ext>
            </a:extLst>
          </p:cNvPr>
          <p:cNvSpPr txBox="1"/>
          <p:nvPr/>
        </p:nvSpPr>
        <p:spPr>
          <a:xfrm>
            <a:off x="675060" y="4203785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MQTT, AMQP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EDF43-DCFD-0EAF-25FE-2F4C39A93721}"/>
              </a:ext>
            </a:extLst>
          </p:cNvPr>
          <p:cNvSpPr txBox="1"/>
          <p:nvPr/>
        </p:nvSpPr>
        <p:spPr>
          <a:xfrm>
            <a:off x="675060" y="2220691"/>
            <a:ext cx="1951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HTTP,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CoAP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 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5768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7F14-1428-6086-FB1D-3969EDC5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Networking</a:t>
            </a:r>
          </a:p>
        </p:txBody>
      </p:sp>
      <p:pic>
        <p:nvPicPr>
          <p:cNvPr id="13314" name="Picture 2" descr="Add alt">
            <a:hlinkClick r:id="rId2"/>
            <a:extLst>
              <a:ext uri="{FF2B5EF4-FFF2-40B4-BE49-F238E27FC236}">
                <a16:creationId xmlns:a16="http://schemas.microsoft.com/office/drawing/2014/main" id="{5859BE1C-4CC7-7790-4825-E567EB3C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47" y="2313315"/>
            <a:ext cx="10400306" cy="34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6FB48-13CA-FE77-5399-962D440A90D1}"/>
              </a:ext>
            </a:extLst>
          </p:cNvPr>
          <p:cNvSpPr txBox="1"/>
          <p:nvPr/>
        </p:nvSpPr>
        <p:spPr>
          <a:xfrm>
            <a:off x="8007163" y="6189607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4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4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B17B1-7A8E-12C6-1936-E675FC1F8043}"/>
              </a:ext>
            </a:extLst>
          </p:cNvPr>
          <p:cNvSpPr txBox="1"/>
          <p:nvPr/>
        </p:nvSpPr>
        <p:spPr>
          <a:xfrm>
            <a:off x="838200" y="6124852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https://courses.mooc.fi/org/uh-cs/courses/introduction-to-the-internet-of-things-mooc-2024--2025/chapter-4/5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37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A1D1-6FF7-4B90-6274-49C4FD51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i="0" dirty="0">
                <a:solidFill>
                  <a:srgbClr val="1A2333"/>
                </a:solidFill>
                <a:effectLst/>
                <a:latin typeface="Raleway" pitchFamily="2" charset="0"/>
              </a:rPr>
              <a:t>Data Management </a:t>
            </a:r>
            <a:r>
              <a:rPr lang="fi-FI" i="0" dirty="0" err="1">
                <a:solidFill>
                  <a:srgbClr val="1A2333"/>
                </a:solidFill>
                <a:effectLst/>
                <a:latin typeface="Raleway" pitchFamily="2" charset="0"/>
              </a:rPr>
              <a:t>Layer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463D8-91E4-7066-B172-31333194BE1F}"/>
              </a:ext>
            </a:extLst>
          </p:cNvPr>
          <p:cNvSpPr/>
          <p:nvPr/>
        </p:nvSpPr>
        <p:spPr>
          <a:xfrm>
            <a:off x="1775520" y="1700808"/>
            <a:ext cx="1512168" cy="4608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C38E34-CBEB-8E6B-0FE8-F4D209A099DC}"/>
              </a:ext>
            </a:extLst>
          </p:cNvPr>
          <p:cNvSpPr/>
          <p:nvPr/>
        </p:nvSpPr>
        <p:spPr>
          <a:xfrm>
            <a:off x="1785469" y="1700808"/>
            <a:ext cx="15022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b="1" err="1"/>
              <a:t>Devices</a:t>
            </a:r>
            <a:endParaRPr lang="fi-FI" sz="16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F86A0-1ED9-01E0-8323-1BEDB9E84897}"/>
              </a:ext>
            </a:extLst>
          </p:cNvPr>
          <p:cNvSpPr/>
          <p:nvPr/>
        </p:nvSpPr>
        <p:spPr>
          <a:xfrm>
            <a:off x="1847530" y="2348880"/>
            <a:ext cx="1368151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Siemens PLC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EAE3B-0E55-E441-B413-21B1F4935F09}"/>
              </a:ext>
            </a:extLst>
          </p:cNvPr>
          <p:cNvSpPr/>
          <p:nvPr/>
        </p:nvSpPr>
        <p:spPr>
          <a:xfrm>
            <a:off x="1847529" y="2936087"/>
            <a:ext cx="1368151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err="1"/>
              <a:t>Beckhoff</a:t>
            </a:r>
            <a:r>
              <a:rPr lang="fi-FI" sz="1600"/>
              <a:t> PLC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4B943-368B-22F5-C26B-FA8FC5C4ACAD}"/>
              </a:ext>
            </a:extLst>
          </p:cNvPr>
          <p:cNvSpPr/>
          <p:nvPr/>
        </p:nvSpPr>
        <p:spPr>
          <a:xfrm>
            <a:off x="1847529" y="5237823"/>
            <a:ext cx="1368151" cy="958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IP </a:t>
            </a:r>
            <a:r>
              <a:rPr lang="fi-FI" sz="1600" err="1"/>
              <a:t>Capable</a:t>
            </a:r>
            <a:br>
              <a:rPr lang="fi-FI" sz="1600"/>
            </a:br>
            <a:r>
              <a:rPr lang="fi-FI" sz="1600" err="1"/>
              <a:t>Devices</a:t>
            </a:r>
            <a:endParaRPr lang="fi-FI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429F1-F1FF-7519-CC51-540D64D16F4C}"/>
              </a:ext>
            </a:extLst>
          </p:cNvPr>
          <p:cNvSpPr/>
          <p:nvPr/>
        </p:nvSpPr>
        <p:spPr>
          <a:xfrm>
            <a:off x="1847529" y="3523295"/>
            <a:ext cx="1368151" cy="997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Wireless </a:t>
            </a:r>
            <a:r>
              <a:rPr lang="fi-FI" sz="1600" err="1"/>
              <a:t>Sensor</a:t>
            </a:r>
            <a:br>
              <a:rPr lang="fi-FI" sz="1600"/>
            </a:br>
            <a:r>
              <a:rPr lang="fi-FI" sz="1600"/>
              <a:t>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79FFC-F0FC-E207-4B5D-768D91CDF7C3}"/>
              </a:ext>
            </a:extLst>
          </p:cNvPr>
          <p:cNvSpPr/>
          <p:nvPr/>
        </p:nvSpPr>
        <p:spPr>
          <a:xfrm>
            <a:off x="1850037" y="4630524"/>
            <a:ext cx="136815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err="1"/>
              <a:t>Raspberry</a:t>
            </a:r>
            <a:r>
              <a:rPr lang="fi-FI" sz="1600"/>
              <a:t> 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894DA-AE95-53E6-6C56-C1390F6AEB4F}"/>
              </a:ext>
            </a:extLst>
          </p:cNvPr>
          <p:cNvSpPr/>
          <p:nvPr/>
        </p:nvSpPr>
        <p:spPr>
          <a:xfrm>
            <a:off x="3503712" y="1700808"/>
            <a:ext cx="1450108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031A5-28B2-A87F-E136-6070A82078E9}"/>
              </a:ext>
            </a:extLst>
          </p:cNvPr>
          <p:cNvSpPr/>
          <p:nvPr/>
        </p:nvSpPr>
        <p:spPr>
          <a:xfrm>
            <a:off x="3503711" y="1700808"/>
            <a:ext cx="1450109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b="1" err="1"/>
              <a:t>Collection</a:t>
            </a:r>
            <a:endParaRPr lang="fi-FI" sz="16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9AFB1-BC65-3C3D-BDCB-EA54C77FF9BE}"/>
              </a:ext>
            </a:extLst>
          </p:cNvPr>
          <p:cNvSpPr/>
          <p:nvPr/>
        </p:nvSpPr>
        <p:spPr>
          <a:xfrm>
            <a:off x="3575720" y="3257278"/>
            <a:ext cx="1302148" cy="1512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err="1"/>
              <a:t>Field</a:t>
            </a:r>
            <a:endParaRPr lang="fi-FI" sz="1600"/>
          </a:p>
          <a:p>
            <a:pPr algn="ctr"/>
            <a:r>
              <a:rPr lang="fi-FI" sz="1600" err="1"/>
              <a:t>Gateways</a:t>
            </a:r>
            <a:endParaRPr lang="fi-FI" sz="1600"/>
          </a:p>
          <a:p>
            <a:pPr algn="ctr"/>
            <a:r>
              <a:rPr lang="fi-FI" sz="1600"/>
              <a:t>(OPC UA to MQTT/</a:t>
            </a:r>
            <a:br>
              <a:rPr lang="fi-FI" sz="1600"/>
            </a:br>
            <a:r>
              <a:rPr lang="fi-FI" sz="1600"/>
              <a:t>AMQP)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5D151F-B46F-4EF3-8631-02B8BF7E886C}"/>
              </a:ext>
            </a:extLst>
          </p:cNvPr>
          <p:cNvSpPr/>
          <p:nvPr/>
        </p:nvSpPr>
        <p:spPr>
          <a:xfrm>
            <a:off x="5169840" y="1700808"/>
            <a:ext cx="1450108" cy="4248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2B4B33-0014-BC09-3873-DF334139C691}"/>
              </a:ext>
            </a:extLst>
          </p:cNvPr>
          <p:cNvSpPr/>
          <p:nvPr/>
        </p:nvSpPr>
        <p:spPr>
          <a:xfrm>
            <a:off x="5169840" y="1700808"/>
            <a:ext cx="1450109" cy="7920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b="1"/>
              <a:t>Message</a:t>
            </a:r>
          </a:p>
          <a:p>
            <a:pPr algn="ctr"/>
            <a:r>
              <a:rPr lang="fi-FI" sz="1600" b="1" err="1"/>
              <a:t>Broker</a:t>
            </a:r>
            <a:endParaRPr lang="fi-FI" sz="16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20586B-AE1E-732A-A31C-89E7A831030B}"/>
              </a:ext>
            </a:extLst>
          </p:cNvPr>
          <p:cNvSpPr/>
          <p:nvPr/>
        </p:nvSpPr>
        <p:spPr>
          <a:xfrm>
            <a:off x="5241847" y="3215556"/>
            <a:ext cx="1306092" cy="15790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Kafka</a:t>
            </a:r>
          </a:p>
          <a:p>
            <a:pPr algn="ctr"/>
            <a:r>
              <a:rPr lang="fi-FI" sz="1600" err="1"/>
              <a:t>Event</a:t>
            </a:r>
            <a:r>
              <a:rPr lang="fi-FI" sz="1600"/>
              <a:t> </a:t>
            </a:r>
            <a:r>
              <a:rPr lang="fi-FI" sz="1600" err="1"/>
              <a:t>Hubs</a:t>
            </a:r>
            <a:endParaRPr lang="fi-FI" sz="1600"/>
          </a:p>
          <a:p>
            <a:pPr algn="ctr"/>
            <a:r>
              <a:rPr lang="fi-FI" sz="1600" err="1"/>
              <a:t>IoT</a:t>
            </a:r>
            <a:r>
              <a:rPr lang="fi-FI" sz="1600"/>
              <a:t> </a:t>
            </a:r>
            <a:r>
              <a:rPr lang="fi-FI" sz="1600" err="1"/>
              <a:t>Hub</a:t>
            </a:r>
            <a:endParaRPr lang="fi-FI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78090-B81A-6371-22F5-D78F4DF52FB8}"/>
              </a:ext>
            </a:extLst>
          </p:cNvPr>
          <p:cNvSpPr/>
          <p:nvPr/>
        </p:nvSpPr>
        <p:spPr>
          <a:xfrm>
            <a:off x="6872272" y="1700808"/>
            <a:ext cx="1450108" cy="482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B53ECF-B975-A66B-9AFC-7B17A2B2190A}"/>
              </a:ext>
            </a:extLst>
          </p:cNvPr>
          <p:cNvSpPr/>
          <p:nvPr/>
        </p:nvSpPr>
        <p:spPr>
          <a:xfrm>
            <a:off x="6872272" y="1700808"/>
            <a:ext cx="1450109" cy="1152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b="1" err="1"/>
              <a:t>Trans</a:t>
            </a:r>
            <a:r>
              <a:rPr lang="fi-FI" sz="1600" b="1"/>
              <a:t>-</a:t>
            </a:r>
            <a:br>
              <a:rPr lang="fi-FI" sz="1600" b="1"/>
            </a:br>
            <a:r>
              <a:rPr lang="fi-FI" sz="1600" b="1" err="1"/>
              <a:t>formation</a:t>
            </a:r>
            <a:r>
              <a:rPr lang="fi-FI" sz="1600" b="1"/>
              <a:t>,</a:t>
            </a:r>
          </a:p>
          <a:p>
            <a:pPr algn="ctr"/>
            <a:r>
              <a:rPr lang="fi-FI" sz="1600" b="1"/>
              <a:t>Storage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776B24-D20F-D76F-6340-004A016CCFA7}"/>
              </a:ext>
            </a:extLst>
          </p:cNvPr>
          <p:cNvSpPr/>
          <p:nvPr/>
        </p:nvSpPr>
        <p:spPr>
          <a:xfrm>
            <a:off x="6951098" y="3098228"/>
            <a:ext cx="1306092" cy="7628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Real-</a:t>
            </a:r>
            <a:r>
              <a:rPr lang="fi-FI" sz="1600" err="1"/>
              <a:t>time</a:t>
            </a:r>
            <a:endParaRPr lang="fi-FI" sz="1600"/>
          </a:p>
          <a:p>
            <a:pPr algn="ctr"/>
            <a:r>
              <a:rPr lang="fi-FI" sz="1600"/>
              <a:t>Analytics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05305876-45F4-1E13-17F0-D9E8AD1F8042}"/>
              </a:ext>
            </a:extLst>
          </p:cNvPr>
          <p:cNvSpPr/>
          <p:nvPr/>
        </p:nvSpPr>
        <p:spPr>
          <a:xfrm>
            <a:off x="6944279" y="4049369"/>
            <a:ext cx="1306092" cy="127954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err="1"/>
              <a:t>Database</a:t>
            </a:r>
            <a:endParaRPr lang="fi-FI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7084DE-B290-8CA7-997C-BA2249FE8B61}"/>
              </a:ext>
            </a:extLst>
          </p:cNvPr>
          <p:cNvSpPr/>
          <p:nvPr/>
        </p:nvSpPr>
        <p:spPr>
          <a:xfrm>
            <a:off x="8759584" y="1700808"/>
            <a:ext cx="1450108" cy="42484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4F814-7F42-BF64-20DA-1C7F45363322}"/>
              </a:ext>
            </a:extLst>
          </p:cNvPr>
          <p:cNvSpPr/>
          <p:nvPr/>
        </p:nvSpPr>
        <p:spPr>
          <a:xfrm>
            <a:off x="8760691" y="1700808"/>
            <a:ext cx="1450109" cy="7920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b="1" err="1"/>
              <a:t>Presentationand</a:t>
            </a:r>
            <a:r>
              <a:rPr lang="fi-FI" sz="1600" b="1"/>
              <a:t> action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BB460C-0567-586B-07D7-0825C8CBC71A}"/>
              </a:ext>
            </a:extLst>
          </p:cNvPr>
          <p:cNvSpPr/>
          <p:nvPr/>
        </p:nvSpPr>
        <p:spPr>
          <a:xfrm>
            <a:off x="6944279" y="5612082"/>
            <a:ext cx="1306092" cy="7628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err="1"/>
              <a:t>Batch</a:t>
            </a:r>
            <a:endParaRPr lang="fi-FI" sz="1600"/>
          </a:p>
          <a:p>
            <a:pPr algn="ctr"/>
            <a:r>
              <a:rPr lang="fi-FI" sz="1600"/>
              <a:t>Analytics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C3790D-28E5-545C-FF73-3E8798088139}"/>
              </a:ext>
            </a:extLst>
          </p:cNvPr>
          <p:cNvSpPr/>
          <p:nvPr/>
        </p:nvSpPr>
        <p:spPr>
          <a:xfrm>
            <a:off x="8831592" y="2594172"/>
            <a:ext cx="1306092" cy="621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Dashboards</a:t>
            </a:r>
            <a:endParaRPr lang="fi-FI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24BA53-4404-5139-68F0-C6074AC92EA7}"/>
              </a:ext>
            </a:extLst>
          </p:cNvPr>
          <p:cNvSpPr/>
          <p:nvPr/>
        </p:nvSpPr>
        <p:spPr>
          <a:xfrm>
            <a:off x="8826431" y="3316832"/>
            <a:ext cx="1306092" cy="621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/>
              <a:t>Business</a:t>
            </a:r>
            <a:br>
              <a:rPr lang="fi-FI" sz="1600"/>
            </a:br>
            <a:r>
              <a:rPr lang="fi-FI" sz="1600" err="1"/>
              <a:t>intelligence</a:t>
            </a:r>
            <a:endParaRPr lang="fi-FI" sz="16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220544-391C-6442-FBC0-1163B67271E4}"/>
              </a:ext>
            </a:extLst>
          </p:cNvPr>
          <p:cNvSpPr/>
          <p:nvPr/>
        </p:nvSpPr>
        <p:spPr>
          <a:xfrm>
            <a:off x="8826431" y="4015624"/>
            <a:ext cx="1306092" cy="9975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600" err="1"/>
              <a:t>Devices</a:t>
            </a:r>
            <a:r>
              <a:rPr lang="fi-FI" sz="1600"/>
              <a:t> </a:t>
            </a:r>
            <a:r>
              <a:rPr lang="fi-FI" sz="1600" err="1"/>
              <a:t>or</a:t>
            </a:r>
            <a:br>
              <a:rPr lang="fi-FI" sz="1600"/>
            </a:br>
            <a:r>
              <a:rPr lang="fi-FI" sz="1600" err="1"/>
              <a:t>services</a:t>
            </a:r>
            <a:r>
              <a:rPr lang="fi-FI" sz="1600"/>
              <a:t> to</a:t>
            </a:r>
          </a:p>
          <a:p>
            <a:pPr algn="ctr"/>
            <a:r>
              <a:rPr lang="fi-FI" sz="1600" err="1"/>
              <a:t>take</a:t>
            </a:r>
            <a:r>
              <a:rPr lang="fi-FI" sz="1600"/>
              <a:t> action</a:t>
            </a:r>
          </a:p>
        </p:txBody>
      </p:sp>
      <p:sp>
        <p:nvSpPr>
          <p:cNvPr id="31" name="Right Arrow 35">
            <a:extLst>
              <a:ext uri="{FF2B5EF4-FFF2-40B4-BE49-F238E27FC236}">
                <a16:creationId xmlns:a16="http://schemas.microsoft.com/office/drawing/2014/main" id="{FF830218-F577-481C-1C63-1C23905C008D}"/>
              </a:ext>
            </a:extLst>
          </p:cNvPr>
          <p:cNvSpPr/>
          <p:nvPr/>
        </p:nvSpPr>
        <p:spPr>
          <a:xfrm>
            <a:off x="10070295" y="4381690"/>
            <a:ext cx="355965" cy="2654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E975EA-3E1B-C8A1-A125-4CDD2D9BFCE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287688" y="4005065"/>
            <a:ext cx="288032" cy="8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CC3E31-B174-5751-0F91-27C247A236F3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 flipV="1">
            <a:off x="4877869" y="4005065"/>
            <a:ext cx="363979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6A7B3D-D472-0492-328C-7F41A8388C58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6547940" y="3479639"/>
            <a:ext cx="403159" cy="525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080C3A-A780-A668-4AB9-3F568E130729}"/>
              </a:ext>
            </a:extLst>
          </p:cNvPr>
          <p:cNvCxnSpPr/>
          <p:nvPr/>
        </p:nvCxnSpPr>
        <p:spPr>
          <a:xfrm>
            <a:off x="6564962" y="4005066"/>
            <a:ext cx="386137" cy="376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11E5E27-9F9F-34BB-105E-68619BDB395C}"/>
              </a:ext>
            </a:extLst>
          </p:cNvPr>
          <p:cNvCxnSpPr>
            <a:endCxn id="27" idx="0"/>
          </p:cNvCxnSpPr>
          <p:nvPr/>
        </p:nvCxnSpPr>
        <p:spPr>
          <a:xfrm flipH="1">
            <a:off x="7597326" y="5328913"/>
            <a:ext cx="6819" cy="283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E9217B-DBBB-E0C6-E701-FEA7C151C91D}"/>
              </a:ext>
            </a:extLst>
          </p:cNvPr>
          <p:cNvCxnSpPr>
            <a:stCxn id="23" idx="3"/>
          </p:cNvCxnSpPr>
          <p:nvPr/>
        </p:nvCxnSpPr>
        <p:spPr>
          <a:xfrm flipV="1">
            <a:off x="8257191" y="3479638"/>
            <a:ext cx="5012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FB1D1D-BC1C-2F3B-C6F9-E680A7702F5B}"/>
              </a:ext>
            </a:extLst>
          </p:cNvPr>
          <p:cNvCxnSpPr>
            <a:stCxn id="27" idx="3"/>
          </p:cNvCxnSpPr>
          <p:nvPr/>
        </p:nvCxnSpPr>
        <p:spPr>
          <a:xfrm flipV="1">
            <a:off x="8250371" y="5517232"/>
            <a:ext cx="508106" cy="476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2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2F04-BA8F-1851-9567-BB5C96BE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</a:t>
            </a:r>
            <a:r>
              <a:rPr lang="fi-FI" dirty="0" err="1"/>
              <a:t>system</a:t>
            </a:r>
            <a:endParaRPr lang="fi-FI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A14054-770D-A682-C1F7-C9B08A84F4E8}"/>
              </a:ext>
            </a:extLst>
          </p:cNvPr>
          <p:cNvSpPr/>
          <p:nvPr/>
        </p:nvSpPr>
        <p:spPr>
          <a:xfrm>
            <a:off x="8973126" y="2027742"/>
            <a:ext cx="1842655" cy="11495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Thingspeak</a:t>
            </a:r>
            <a:br>
              <a:rPr lang="fi-FI" dirty="0"/>
            </a:br>
            <a:r>
              <a:rPr lang="fi-FI" dirty="0" err="1"/>
              <a:t>InfluxDB</a:t>
            </a:r>
            <a:endParaRPr lang="fi-FI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C00AD8-2A7A-FE2A-C3F9-E232820197A8}"/>
              </a:ext>
            </a:extLst>
          </p:cNvPr>
          <p:cNvSpPr/>
          <p:nvPr/>
        </p:nvSpPr>
        <p:spPr>
          <a:xfrm>
            <a:off x="6096000" y="4183749"/>
            <a:ext cx="1510146" cy="119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Server</a:t>
            </a:r>
          </a:p>
          <a:p>
            <a:pPr algn="ctr"/>
            <a:r>
              <a:rPr lang="fi-FI" dirty="0"/>
              <a:t>(Python </a:t>
            </a:r>
            <a:r>
              <a:rPr lang="fi-FI" dirty="0" err="1"/>
              <a:t>Flask</a:t>
            </a:r>
            <a:r>
              <a:rPr lang="fi-FI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BB56E-F3BD-D7AD-D800-DC6A32AAC366}"/>
              </a:ext>
            </a:extLst>
          </p:cNvPr>
          <p:cNvCxnSpPr>
            <a:stCxn id="30" idx="3"/>
            <a:endCxn id="18" idx="2"/>
          </p:cNvCxnSpPr>
          <p:nvPr/>
        </p:nvCxnSpPr>
        <p:spPr>
          <a:xfrm flipV="1">
            <a:off x="2690654" y="2602526"/>
            <a:ext cx="6282472" cy="1446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96C8A3-AE7C-FB81-287E-C3404A56C73D}"/>
              </a:ext>
            </a:extLst>
          </p:cNvPr>
          <p:cNvCxnSpPr>
            <a:cxnSpLocks/>
            <a:stCxn id="30" idx="3"/>
            <a:endCxn id="19" idx="2"/>
          </p:cNvCxnSpPr>
          <p:nvPr/>
        </p:nvCxnSpPr>
        <p:spPr>
          <a:xfrm>
            <a:off x="2690654" y="4048633"/>
            <a:ext cx="3405346" cy="732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D3BEFE-9059-AAF3-AA10-7972E4ECE77A}"/>
              </a:ext>
            </a:extLst>
          </p:cNvPr>
          <p:cNvSpPr txBox="1"/>
          <p:nvPr/>
        </p:nvSpPr>
        <p:spPr>
          <a:xfrm>
            <a:off x="6404124" y="2737642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746EAB-05E7-23D3-098A-48A74A9FC167}"/>
              </a:ext>
            </a:extLst>
          </p:cNvPr>
          <p:cNvSpPr txBox="1"/>
          <p:nvPr/>
        </p:nvSpPr>
        <p:spPr>
          <a:xfrm>
            <a:off x="4601062" y="4098408"/>
            <a:ext cx="128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 POST</a:t>
            </a:r>
          </a:p>
        </p:txBody>
      </p:sp>
      <p:cxnSp>
        <p:nvCxnSpPr>
          <p:cNvPr id="25" name="Curved Connector 36">
            <a:extLst>
              <a:ext uri="{FF2B5EF4-FFF2-40B4-BE49-F238E27FC236}">
                <a16:creationId xmlns:a16="http://schemas.microsoft.com/office/drawing/2014/main" id="{A063C2C9-8D12-7B4C-A483-21AE6538A14B}"/>
              </a:ext>
            </a:extLst>
          </p:cNvPr>
          <p:cNvCxnSpPr>
            <a:stCxn id="30" idx="0"/>
            <a:endCxn id="18" idx="0"/>
          </p:cNvCxnSpPr>
          <p:nvPr/>
        </p:nvCxnSpPr>
        <p:spPr>
          <a:xfrm rot="5400000" flipH="1" flipV="1">
            <a:off x="5200966" y="-1606553"/>
            <a:ext cx="1059193" cy="8327784"/>
          </a:xfrm>
          <a:prstGeom prst="curvedConnector3">
            <a:avLst>
              <a:gd name="adj1" fmla="val 1215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D56ABC-A957-B132-7821-C4E1394DA84D}"/>
              </a:ext>
            </a:extLst>
          </p:cNvPr>
          <p:cNvSpPr txBox="1"/>
          <p:nvPr/>
        </p:nvSpPr>
        <p:spPr>
          <a:xfrm>
            <a:off x="7364088" y="1488755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MQTT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1CCF82-BBB0-3148-E1C7-0122BE081FAA}"/>
              </a:ext>
            </a:extLst>
          </p:cNvPr>
          <p:cNvSpPr/>
          <p:nvPr/>
        </p:nvSpPr>
        <p:spPr>
          <a:xfrm>
            <a:off x="9087724" y="4220761"/>
            <a:ext cx="1613457" cy="119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Client (</a:t>
            </a:r>
            <a:r>
              <a:rPr lang="fi-FI" dirty="0" err="1"/>
              <a:t>browser</a:t>
            </a:r>
            <a:r>
              <a:rPr lang="fi-FI" dirty="0"/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DFD5FC-A14E-BF3F-E802-D7D94A0A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" y="3086935"/>
            <a:ext cx="2247969" cy="192339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B4C7A3-A7C2-BFC0-63B0-F8F06A196768}"/>
              </a:ext>
            </a:extLst>
          </p:cNvPr>
          <p:cNvCxnSpPr>
            <a:cxnSpLocks/>
            <a:stCxn id="28" idx="2"/>
            <a:endCxn id="19" idx="6"/>
          </p:cNvCxnSpPr>
          <p:nvPr/>
        </p:nvCxnSpPr>
        <p:spPr>
          <a:xfrm flipH="1" flipV="1">
            <a:off x="7606146" y="4780794"/>
            <a:ext cx="1481578" cy="37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739996D-C68C-7FB0-6699-A1A9B9222884}"/>
              </a:ext>
            </a:extLst>
          </p:cNvPr>
          <p:cNvSpPr txBox="1"/>
          <p:nvPr/>
        </p:nvSpPr>
        <p:spPr>
          <a:xfrm>
            <a:off x="7821849" y="4215968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 GET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171889-6B5C-5DDA-5F84-F848009AE630}"/>
              </a:ext>
            </a:extLst>
          </p:cNvPr>
          <p:cNvSpPr/>
          <p:nvPr/>
        </p:nvSpPr>
        <p:spPr>
          <a:xfrm>
            <a:off x="929147" y="5010331"/>
            <a:ext cx="1833717" cy="119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Simulator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CF7E07-26CE-7E2B-8054-D95F3CE18275}"/>
              </a:ext>
            </a:extLst>
          </p:cNvPr>
          <p:cNvCxnSpPr>
            <a:cxnSpLocks/>
            <a:stCxn id="39" idx="6"/>
            <a:endCxn id="19" idx="2"/>
          </p:cNvCxnSpPr>
          <p:nvPr/>
        </p:nvCxnSpPr>
        <p:spPr>
          <a:xfrm flipV="1">
            <a:off x="2762864" y="4780794"/>
            <a:ext cx="3333136" cy="826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19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46634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Let’s make an exercise where we transfer data from a simulated device to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Thingspeak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cloud service.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purpose is to learn how a simple IoT application works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will utilize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Thingspeak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cloud service for showing IoT data in real-time.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will learn basics of</a:t>
            </a: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HTTP protocol</a:t>
            </a:r>
          </a:p>
          <a:p>
            <a:pPr lvl="1"/>
            <a:r>
              <a:rPr lang="en-US" dirty="0">
                <a:solidFill>
                  <a:srgbClr val="111111"/>
                </a:solidFill>
                <a:latin typeface="-apple-system"/>
              </a:rPr>
              <a:t>JSON format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8335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a </a:t>
            </a:r>
            <a:r>
              <a:rPr lang="fi-FI" dirty="0" err="1"/>
              <a:t>IoT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,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simple</a:t>
            </a:r>
            <a:r>
              <a:rPr lang="fi-FI" dirty="0"/>
              <a:t> Python </a:t>
            </a:r>
            <a:r>
              <a:rPr lang="fi-FI" dirty="0" err="1"/>
              <a:t>program</a:t>
            </a:r>
            <a:r>
              <a:rPr lang="fi-FI" dirty="0"/>
              <a:t>.</a:t>
            </a:r>
          </a:p>
          <a:p>
            <a:r>
              <a:rPr lang="fi-FI" dirty="0" err="1"/>
              <a:t>The</a:t>
            </a:r>
            <a:r>
              <a:rPr lang="fi-FI" dirty="0"/>
              <a:t> Python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generates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data. </a:t>
            </a:r>
            <a:r>
              <a:rPr lang="fi-FI" dirty="0" err="1"/>
              <a:t>The</a:t>
            </a:r>
            <a:r>
              <a:rPr lang="fi-FI" dirty="0"/>
              <a:t> data is </a:t>
            </a:r>
            <a:r>
              <a:rPr lang="fi-FI" dirty="0" err="1"/>
              <a:t>sent</a:t>
            </a:r>
            <a:r>
              <a:rPr lang="fi-FI" dirty="0"/>
              <a:t> to </a:t>
            </a:r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HTTP POST </a:t>
            </a:r>
            <a:r>
              <a:rPr lang="fi-FI" dirty="0" err="1"/>
              <a:t>every</a:t>
            </a:r>
            <a:r>
              <a:rPr lang="fi-FI" dirty="0"/>
              <a:t> 16 </a:t>
            </a:r>
            <a:r>
              <a:rPr lang="fi-FI" dirty="0" err="1"/>
              <a:t>seconds</a:t>
            </a:r>
            <a:r>
              <a:rPr lang="fi-FI" dirty="0"/>
              <a:t> (</a:t>
            </a:r>
            <a:r>
              <a:rPr lang="fi-FI" dirty="0" err="1"/>
              <a:t>free</a:t>
            </a:r>
            <a:r>
              <a:rPr lang="fi-FI" dirty="0"/>
              <a:t> version of </a:t>
            </a:r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restriction</a:t>
            </a:r>
            <a:r>
              <a:rPr lang="fi-FI" dirty="0"/>
              <a:t>)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phases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exercise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Configure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Thingspeak</a:t>
            </a:r>
            <a:r>
              <a:rPr lang="fi-FI" dirty="0"/>
              <a:t> </a:t>
            </a:r>
            <a:r>
              <a:rPr lang="fi-FI" dirty="0" err="1"/>
              <a:t>service</a:t>
            </a:r>
            <a:endParaRPr lang="fi-FI" dirty="0"/>
          </a:p>
          <a:p>
            <a:pPr lvl="1"/>
            <a:r>
              <a:rPr lang="fi-FI" dirty="0" err="1"/>
              <a:t>Testing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transmission </a:t>
            </a:r>
            <a:r>
              <a:rPr lang="fi-FI" dirty="0" err="1"/>
              <a:t>with</a:t>
            </a:r>
            <a:r>
              <a:rPr lang="fi-FI" dirty="0"/>
              <a:t> HTTP Post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Postman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Visual Studio </a:t>
            </a:r>
            <a:r>
              <a:rPr lang="fi-FI" dirty="0" err="1"/>
              <a:t>Code</a:t>
            </a:r>
            <a:r>
              <a:rPr lang="fi-FI" dirty="0"/>
              <a:t> REST Client.</a:t>
            </a:r>
          </a:p>
          <a:p>
            <a:pPr lvl="1"/>
            <a:r>
              <a:rPr lang="fi-FI" dirty="0" err="1"/>
              <a:t>Making</a:t>
            </a:r>
            <a:r>
              <a:rPr lang="fi-FI" dirty="0"/>
              <a:t> Python </a:t>
            </a:r>
            <a:r>
              <a:rPr lang="fi-FI" dirty="0" err="1"/>
              <a:t>program</a:t>
            </a:r>
            <a:r>
              <a:rPr lang="fi-FI" dirty="0"/>
              <a:t> for data </a:t>
            </a:r>
            <a:r>
              <a:rPr lang="fi-FI" dirty="0" err="1"/>
              <a:t>simulation</a:t>
            </a:r>
            <a:endParaRPr lang="fi-FI" dirty="0"/>
          </a:p>
          <a:p>
            <a:pPr lvl="1"/>
            <a:r>
              <a:rPr lang="fi-FI" dirty="0" err="1"/>
              <a:t>Running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simulator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and </a:t>
            </a:r>
            <a:r>
              <a:rPr lang="fi-FI" dirty="0" err="1"/>
              <a:t>examining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Thingspeak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install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programs</a:t>
            </a:r>
            <a:r>
              <a:rPr lang="fi-FI" dirty="0"/>
              <a:t> to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computer</a:t>
            </a:r>
            <a:endParaRPr lang="fi-FI" dirty="0"/>
          </a:p>
          <a:p>
            <a:pPr lvl="1"/>
            <a:r>
              <a:rPr lang="fi-FI" dirty="0"/>
              <a:t>Python (3)</a:t>
            </a:r>
          </a:p>
          <a:p>
            <a:pPr lvl="1"/>
            <a:r>
              <a:rPr lang="fi-FI" dirty="0"/>
              <a:t>Visual Studio </a:t>
            </a:r>
            <a:r>
              <a:rPr lang="fi-FI" dirty="0" err="1"/>
              <a:t>Code</a:t>
            </a:r>
            <a:endParaRPr lang="fi-FI" dirty="0"/>
          </a:p>
          <a:p>
            <a:pPr lvl="2"/>
            <a:r>
              <a:rPr lang="fi-FI" dirty="0"/>
              <a:t>Visual Studio </a:t>
            </a:r>
            <a:r>
              <a:rPr lang="fi-FI" dirty="0" err="1"/>
              <a:t>Rest</a:t>
            </a:r>
            <a:r>
              <a:rPr lang="fi-FI" dirty="0"/>
              <a:t> Client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Postman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79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870713" cy="2227225"/>
          </a:xfrm>
        </p:spPr>
        <p:txBody>
          <a:bodyPr>
            <a:normAutofit lnSpcReduction="10000"/>
          </a:bodyPr>
          <a:lstStyle/>
          <a:p>
            <a:r>
              <a:rPr lang="fi-FI" sz="2000" dirty="0"/>
              <a:t>In a </a:t>
            </a:r>
            <a:r>
              <a:rPr lang="fi-FI" sz="2000" dirty="0" err="1"/>
              <a:t>real</a:t>
            </a:r>
            <a:r>
              <a:rPr lang="fi-FI" sz="2000" dirty="0"/>
              <a:t> </a:t>
            </a:r>
            <a:r>
              <a:rPr lang="fi-FI" sz="2000" dirty="0" err="1"/>
              <a:t>application</a:t>
            </a:r>
            <a:r>
              <a:rPr lang="fi-FI" sz="2000" dirty="0"/>
              <a:t>, </a:t>
            </a: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may</a:t>
            </a:r>
            <a:r>
              <a:rPr lang="fi-FI" sz="2000" dirty="0"/>
              <a:t> </a:t>
            </a:r>
            <a:r>
              <a:rPr lang="fi-FI" sz="2000" dirty="0" err="1"/>
              <a:t>have</a:t>
            </a:r>
            <a:r>
              <a:rPr lang="fi-FI" sz="2000" dirty="0"/>
              <a:t> a </a:t>
            </a:r>
            <a:r>
              <a:rPr lang="fi-FI" sz="2000" dirty="0" err="1"/>
              <a:t>program</a:t>
            </a:r>
            <a:r>
              <a:rPr lang="fi-FI" sz="2000" dirty="0"/>
              <a:t>, </a:t>
            </a:r>
            <a:r>
              <a:rPr lang="fi-FI" sz="2000" dirty="0" err="1"/>
              <a:t>which</a:t>
            </a:r>
            <a:r>
              <a:rPr lang="fi-FI" sz="2000" dirty="0"/>
              <a:t> </a:t>
            </a:r>
            <a:r>
              <a:rPr lang="fi-FI" sz="2000" dirty="0" err="1"/>
              <a:t>collects</a:t>
            </a:r>
            <a:r>
              <a:rPr lang="fi-FI" sz="2000" dirty="0"/>
              <a:t> data </a:t>
            </a:r>
            <a:r>
              <a:rPr lang="fi-FI" sz="2000" dirty="0" err="1"/>
              <a:t>from</a:t>
            </a:r>
            <a:r>
              <a:rPr lang="fi-FI" sz="2000" dirty="0"/>
              <a:t> a </a:t>
            </a:r>
            <a:r>
              <a:rPr lang="fi-FI" sz="2000" dirty="0" err="1"/>
              <a:t>device</a:t>
            </a:r>
            <a:r>
              <a:rPr lang="fi-FI" sz="2000" dirty="0"/>
              <a:t> and </a:t>
            </a:r>
            <a:r>
              <a:rPr lang="fi-FI" sz="2000" dirty="0" err="1"/>
              <a:t>forwards</a:t>
            </a:r>
            <a:r>
              <a:rPr lang="fi-FI" sz="2000" dirty="0"/>
              <a:t> </a:t>
            </a:r>
            <a:r>
              <a:rPr lang="fi-FI" sz="2000" dirty="0" err="1"/>
              <a:t>that</a:t>
            </a:r>
            <a:r>
              <a:rPr lang="fi-FI" sz="2000" dirty="0"/>
              <a:t> data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IoT</a:t>
            </a:r>
            <a:r>
              <a:rPr lang="fi-FI" sz="2000" dirty="0"/>
              <a:t> </a:t>
            </a:r>
            <a:r>
              <a:rPr lang="fi-FI" sz="2000" dirty="0" err="1"/>
              <a:t>server</a:t>
            </a:r>
            <a:r>
              <a:rPr lang="fi-FI" sz="2000" dirty="0"/>
              <a:t> </a:t>
            </a:r>
            <a:r>
              <a:rPr lang="fi-FI" sz="2000" dirty="0" err="1"/>
              <a:t>application</a:t>
            </a:r>
            <a:r>
              <a:rPr lang="fi-FI" sz="2000" dirty="0"/>
              <a:t> (</a:t>
            </a:r>
            <a:r>
              <a:rPr lang="fi-FI" sz="2000" dirty="0" err="1"/>
              <a:t>Thingspeak</a:t>
            </a:r>
            <a:r>
              <a:rPr lang="fi-FI" sz="2000" dirty="0"/>
              <a:t> in </a:t>
            </a:r>
            <a:r>
              <a:rPr lang="fi-FI" sz="2000" dirty="0" err="1"/>
              <a:t>this</a:t>
            </a:r>
            <a:r>
              <a:rPr lang="fi-FI" sz="2000" dirty="0"/>
              <a:t> case)</a:t>
            </a:r>
          </a:p>
          <a:p>
            <a:r>
              <a:rPr lang="fi-FI" sz="2000" dirty="0" err="1"/>
              <a:t>Another</a:t>
            </a:r>
            <a:r>
              <a:rPr lang="fi-FI" sz="2000" dirty="0"/>
              <a:t> </a:t>
            </a:r>
            <a:r>
              <a:rPr lang="fi-FI" sz="2000" dirty="0" err="1"/>
              <a:t>possibility</a:t>
            </a:r>
            <a:r>
              <a:rPr lang="fi-FI" sz="2000" dirty="0"/>
              <a:t> is </a:t>
            </a:r>
            <a:r>
              <a:rPr lang="fi-FI" sz="2000" dirty="0" err="1"/>
              <a:t>that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program</a:t>
            </a:r>
            <a:r>
              <a:rPr lang="fi-FI" sz="2000" dirty="0"/>
              <a:t> </a:t>
            </a:r>
            <a:r>
              <a:rPr lang="fi-FI" sz="2000" dirty="0" err="1"/>
              <a:t>responsible</a:t>
            </a:r>
            <a:r>
              <a:rPr lang="fi-FI" sz="2000" dirty="0"/>
              <a:t> for </a:t>
            </a:r>
            <a:r>
              <a:rPr lang="fi-FI" sz="2000" dirty="0" err="1"/>
              <a:t>communication</a:t>
            </a:r>
            <a:r>
              <a:rPr lang="fi-FI" sz="2000" dirty="0"/>
              <a:t> </a:t>
            </a:r>
            <a:r>
              <a:rPr lang="fi-FI" sz="2000" dirty="0" err="1"/>
              <a:t>runs</a:t>
            </a:r>
            <a:r>
              <a:rPr lang="fi-FI" sz="2000" dirty="0"/>
              <a:t> in an </a:t>
            </a:r>
            <a:r>
              <a:rPr lang="fi-FI" sz="2000" dirty="0" err="1"/>
              <a:t>embedded</a:t>
            </a:r>
            <a:r>
              <a:rPr lang="fi-FI" sz="2000" dirty="0"/>
              <a:t> </a:t>
            </a:r>
            <a:r>
              <a:rPr lang="fi-FI" sz="2000" dirty="0" err="1"/>
              <a:t>device</a:t>
            </a:r>
            <a:r>
              <a:rPr lang="fi-FI" sz="2000" dirty="0"/>
              <a:t> (</a:t>
            </a:r>
            <a:r>
              <a:rPr lang="fi-FI" sz="2000" dirty="0" err="1"/>
              <a:t>such</a:t>
            </a:r>
            <a:r>
              <a:rPr lang="fi-FI" sz="2000" dirty="0"/>
              <a:t> as </a:t>
            </a:r>
            <a:r>
              <a:rPr lang="fi-FI" sz="2000" dirty="0" err="1"/>
              <a:t>Raspberry</a:t>
            </a:r>
            <a:r>
              <a:rPr lang="fi-FI" sz="2000" dirty="0"/>
              <a:t> </a:t>
            </a:r>
            <a:r>
              <a:rPr lang="fi-FI" sz="2000" dirty="0" err="1"/>
              <a:t>Pi</a:t>
            </a:r>
            <a:r>
              <a:rPr lang="fi-FI" sz="2000" dirty="0"/>
              <a:t>) and </a:t>
            </a:r>
            <a:r>
              <a:rPr lang="fi-FI" sz="2000" dirty="0" err="1"/>
              <a:t>sends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measurements</a:t>
            </a:r>
            <a:r>
              <a:rPr lang="fi-FI" sz="2000" dirty="0"/>
              <a:t> </a:t>
            </a:r>
            <a:r>
              <a:rPr lang="fi-FI" sz="2000" dirty="0" err="1"/>
              <a:t>directly</a:t>
            </a:r>
            <a:r>
              <a:rPr lang="fi-FI" sz="2000" dirty="0"/>
              <a:t>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IoT</a:t>
            </a:r>
            <a:r>
              <a:rPr lang="fi-FI" sz="2000" dirty="0"/>
              <a:t> </a:t>
            </a:r>
            <a:r>
              <a:rPr lang="fi-FI" sz="2000" dirty="0" err="1"/>
              <a:t>server</a:t>
            </a:r>
            <a:r>
              <a:rPr lang="fi-FI" sz="2000" dirty="0"/>
              <a:t> </a:t>
            </a:r>
            <a:r>
              <a:rPr lang="fi-FI" sz="2000" dirty="0" err="1"/>
              <a:t>application</a:t>
            </a:r>
            <a:r>
              <a:rPr lang="fi-FI" sz="2000" dirty="0"/>
              <a:t>.</a:t>
            </a:r>
          </a:p>
          <a:p>
            <a:r>
              <a:rPr lang="fi-FI" sz="2000" dirty="0"/>
              <a:t>In </a:t>
            </a:r>
            <a:r>
              <a:rPr lang="fi-FI" sz="2000" dirty="0" err="1"/>
              <a:t>our</a:t>
            </a:r>
            <a:r>
              <a:rPr lang="fi-FI" sz="2000" dirty="0"/>
              <a:t> </a:t>
            </a:r>
            <a:r>
              <a:rPr lang="fi-FI" sz="2000" dirty="0" err="1"/>
              <a:t>exercise</a:t>
            </a:r>
            <a:r>
              <a:rPr lang="fi-FI" sz="2000" dirty="0"/>
              <a:t>, </a:t>
            </a:r>
            <a:r>
              <a:rPr lang="fi-FI" sz="2000" dirty="0" err="1"/>
              <a:t>we</a:t>
            </a:r>
            <a:r>
              <a:rPr lang="fi-FI" sz="2000" dirty="0"/>
              <a:t> just </a:t>
            </a:r>
            <a:r>
              <a:rPr lang="fi-FI" sz="2000" dirty="0" err="1"/>
              <a:t>have</a:t>
            </a:r>
            <a:r>
              <a:rPr lang="fi-FI" sz="2000" dirty="0"/>
              <a:t> a Python </a:t>
            </a:r>
            <a:r>
              <a:rPr lang="fi-FI" sz="2000" dirty="0" err="1"/>
              <a:t>program</a:t>
            </a:r>
            <a:r>
              <a:rPr lang="fi-FI" sz="2000" dirty="0"/>
              <a:t> </a:t>
            </a:r>
            <a:r>
              <a:rPr lang="fi-FI" sz="2000" dirty="0" err="1"/>
              <a:t>which</a:t>
            </a:r>
            <a:r>
              <a:rPr lang="fi-FI" sz="2000" dirty="0"/>
              <a:t> </a:t>
            </a:r>
            <a:r>
              <a:rPr lang="fi-FI" sz="2000" dirty="0" err="1"/>
              <a:t>generates</a:t>
            </a:r>
            <a:r>
              <a:rPr lang="fi-FI" sz="2000" dirty="0"/>
              <a:t> </a:t>
            </a:r>
            <a:r>
              <a:rPr lang="fi-FI" sz="2000" dirty="0" err="1"/>
              <a:t>measurement</a:t>
            </a:r>
            <a:r>
              <a:rPr lang="fi-FI" sz="2000" dirty="0"/>
              <a:t> data and </a:t>
            </a:r>
            <a:r>
              <a:rPr lang="fi-FI" sz="2000" dirty="0" err="1"/>
              <a:t>sends</a:t>
            </a:r>
            <a:r>
              <a:rPr lang="fi-FI" sz="2000" dirty="0"/>
              <a:t> it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IoT</a:t>
            </a:r>
            <a:r>
              <a:rPr lang="fi-FI" sz="2000" dirty="0"/>
              <a:t> </a:t>
            </a:r>
            <a:r>
              <a:rPr lang="fi-FI" sz="2000" dirty="0" err="1"/>
              <a:t>service</a:t>
            </a:r>
            <a:r>
              <a:rPr lang="fi-FI" sz="20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1" y="4269077"/>
            <a:ext cx="1449498" cy="19078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76011" y="4668838"/>
            <a:ext cx="1741659" cy="1108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Collecting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device</a:t>
            </a:r>
            <a:endParaRPr lang="fi-FI" dirty="0"/>
          </a:p>
        </p:txBody>
      </p:sp>
      <p:sp>
        <p:nvSpPr>
          <p:cNvPr id="7" name="Oval 6"/>
          <p:cNvSpPr/>
          <p:nvPr/>
        </p:nvSpPr>
        <p:spPr>
          <a:xfrm>
            <a:off x="9085513" y="4668838"/>
            <a:ext cx="1842655" cy="1149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ThingsPeak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4108130" y="5942568"/>
            <a:ext cx="8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Python</a:t>
            </a:r>
          </a:p>
        </p:txBody>
      </p:sp>
      <p:cxnSp>
        <p:nvCxnSpPr>
          <p:cNvPr id="9" name="Straight Arrow Connector 8"/>
          <p:cNvCxnSpPr>
            <a:cxnSpLocks/>
            <a:stCxn id="5" idx="3"/>
            <a:endCxn id="6" idx="2"/>
          </p:cNvCxnSpPr>
          <p:nvPr/>
        </p:nvCxnSpPr>
        <p:spPr>
          <a:xfrm>
            <a:off x="2128909" y="5223020"/>
            <a:ext cx="1547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6" idx="6"/>
            <a:endCxn id="7" idx="2"/>
          </p:cNvCxnSpPr>
          <p:nvPr/>
        </p:nvCxnSpPr>
        <p:spPr>
          <a:xfrm>
            <a:off x="5417670" y="5223020"/>
            <a:ext cx="3667843" cy="2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06558" y="4799261"/>
            <a:ext cx="133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HTTP, MQTT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537" y="6176963"/>
            <a:ext cx="208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Internet </a:t>
            </a:r>
            <a:r>
              <a:rPr lang="fi-FI" dirty="0" err="1"/>
              <a:t>connected</a:t>
            </a:r>
            <a:endParaRPr lang="fi-FI" dirty="0"/>
          </a:p>
          <a:p>
            <a:r>
              <a:rPr lang="fi-FI" dirty="0" err="1"/>
              <a:t>device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4231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 (</a:t>
            </a:r>
            <a:r>
              <a:rPr lang="en-US" dirty="0" err="1"/>
              <a:t>HyperText</a:t>
            </a:r>
            <a:r>
              <a:rPr lang="en-US" dirty="0"/>
              <a:t> Transfer Protocol) is the foundation of data communication on the web. It operates as a request-response protocol between a client (like a web browser) and a server.</a:t>
            </a:r>
          </a:p>
          <a:p>
            <a:r>
              <a:rPr lang="en-US" dirty="0"/>
              <a:t>Common request methods include GET (retrieve data), POST (submit data), PUT (update data), and DELETE (remove data).</a:t>
            </a:r>
          </a:p>
          <a:p>
            <a:r>
              <a:rPr lang="en-US" dirty="0"/>
              <a:t>Uniform Resource Locators (URLs) specify the address of a resource on the web.</a:t>
            </a:r>
          </a:p>
          <a:p>
            <a:r>
              <a:rPr lang="en-US" dirty="0"/>
              <a:t>Headers: These provide metadata about the request or response, such as content type and status codes.</a:t>
            </a:r>
          </a:p>
          <a:p>
            <a:r>
              <a:rPr lang="en-US" dirty="0"/>
              <a:t>Status Codes: Indicate the result of the request (e.g., 200 OK, 404 Not Found).</a:t>
            </a:r>
          </a:p>
          <a:p>
            <a:r>
              <a:rPr lang="en-US" dirty="0"/>
              <a:t>Sessions: HTTP is stateless, meaning each request is independent, but sessions can be managed using cookies.</a:t>
            </a:r>
          </a:p>
          <a:p>
            <a:r>
              <a:rPr lang="en-US" dirty="0"/>
              <a:t>HTTP is commonly used with web applications and IoT communications.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72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REST (Representational State Transfer) is an architectural style for designing networked applications.</a:t>
            </a:r>
          </a:p>
          <a:p>
            <a:r>
              <a:rPr lang="en-US" sz="2600" dirty="0"/>
              <a:t>REST relies on stateless communication, where each request contains all necessary information.</a:t>
            </a:r>
          </a:p>
          <a:p>
            <a:r>
              <a:rPr lang="en-US" sz="2600" dirty="0"/>
              <a:t>REST uses standard HTTP methods to interact with resources identified by URIs. Resources are typically represented in formats like JSON or XML.</a:t>
            </a:r>
          </a:p>
          <a:p>
            <a:r>
              <a:rPr lang="en-US" sz="2600" dirty="0"/>
              <a:t>The architecture promotes a client-server model, allowing for scalability and separation of concerns. This simplicity and flexibility make REST a popular choice for web services and APIs.</a:t>
            </a:r>
            <a:endParaRPr lang="fi-FI" sz="2600" dirty="0"/>
          </a:p>
          <a:p>
            <a:r>
              <a:rPr lang="fi-FI" sz="2600" dirty="0" err="1"/>
              <a:t>Thingspeak</a:t>
            </a:r>
            <a:r>
              <a:rPr lang="fi-FI" sz="2600" dirty="0"/>
              <a:t> </a:t>
            </a:r>
            <a:r>
              <a:rPr lang="fi-FI" sz="2600" dirty="0" err="1"/>
              <a:t>service</a:t>
            </a:r>
            <a:r>
              <a:rPr lang="fi-FI" sz="2600" dirty="0"/>
              <a:t> </a:t>
            </a:r>
            <a:r>
              <a:rPr lang="fi-FI" sz="2600" dirty="0" err="1"/>
              <a:t>has</a:t>
            </a:r>
            <a:r>
              <a:rPr lang="fi-FI" sz="2600" dirty="0"/>
              <a:t> a REST API, </a:t>
            </a:r>
            <a:r>
              <a:rPr lang="fi-FI" sz="2600" dirty="0" err="1"/>
              <a:t>which</a:t>
            </a:r>
            <a:r>
              <a:rPr lang="fi-FI" sz="2600" dirty="0"/>
              <a:t> is </a:t>
            </a:r>
            <a:r>
              <a:rPr lang="fi-FI" sz="2600" dirty="0" err="1"/>
              <a:t>used</a:t>
            </a:r>
            <a:r>
              <a:rPr lang="fi-FI" sz="2600" dirty="0"/>
              <a:t> for data </a:t>
            </a:r>
            <a:r>
              <a:rPr lang="fi-FI" sz="2600" dirty="0" err="1"/>
              <a:t>transfer</a:t>
            </a:r>
            <a:r>
              <a:rPr lang="fi-FI" sz="2600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063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5DAE-7C0D-DC33-AC33-15F3CC15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Target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lessons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D7DC-DF0D-DEAD-8AD0-0FD4089B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aim of today’s lessons is to create a simple web application that displays measurement data collected from a device</a:t>
            </a:r>
          </a:p>
          <a:p>
            <a:r>
              <a:rPr lang="en-US" dirty="0"/>
              <a:t>The web application consists of the following parts:</a:t>
            </a:r>
          </a:p>
          <a:p>
            <a:pPr lvl="1"/>
            <a:r>
              <a:rPr lang="en-US" dirty="0"/>
              <a:t>Server-side program (backend), which receives the measurements and sends them to a web page.</a:t>
            </a:r>
          </a:p>
          <a:p>
            <a:pPr lvl="1"/>
            <a:r>
              <a:rPr lang="en-US" dirty="0"/>
              <a:t>HTML page made with Google charts, which shows the measurement data in graphical form</a:t>
            </a:r>
          </a:p>
          <a:p>
            <a:pPr lvl="1"/>
            <a:r>
              <a:rPr lang="en-US" dirty="0"/>
              <a:t>A Python program, which simulates the device making the measurements (for example Raspberry Pi)</a:t>
            </a:r>
          </a:p>
          <a:p>
            <a:r>
              <a:rPr lang="en-US" dirty="0"/>
              <a:t>The server-side program will be implemented with Python Flask. Other alternatives could be Node.js, Java Spring Boot, </a:t>
            </a:r>
            <a:r>
              <a:rPr lang="en-US" dirty="0" err="1"/>
              <a:t>ASP.Net</a:t>
            </a:r>
            <a:r>
              <a:rPr lang="en-US" dirty="0"/>
              <a:t>, etc.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7186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327" cy="4351338"/>
          </a:xfrm>
        </p:spPr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JSON (JavaScript Object Notation) is a simple open standard file format used for data interchange.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Below is an example of a table in JSON format that contains measurement records.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8327" y="1375649"/>
            <a:ext cx="33989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time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1,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pressure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1001.0,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temperature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34.0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time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2,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pressure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1000.0,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temperature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33.0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time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3,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pressure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1002.0,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 err="1">
                <a:solidFill>
                  <a:srgbClr val="2E75B6"/>
                </a:solidFill>
                <a:latin typeface="Consolas" panose="020B0609020204030204" pitchFamily="49" charset="0"/>
              </a:rPr>
              <a:t>temperature</a:t>
            </a:r>
            <a:r>
              <a:rPr lang="fi-FI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: 44.0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02457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MQTT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>
            <a:normAutofit/>
          </a:bodyPr>
          <a:lstStyle/>
          <a:p>
            <a:r>
              <a:rPr lang="fi-FI" sz="2000" dirty="0" err="1"/>
              <a:t>Instead</a:t>
            </a:r>
            <a:r>
              <a:rPr lang="fi-FI" sz="2000" dirty="0"/>
              <a:t> of HTTP </a:t>
            </a:r>
            <a:r>
              <a:rPr lang="fi-FI" sz="2000" dirty="0" err="1"/>
              <a:t>we</a:t>
            </a:r>
            <a:r>
              <a:rPr lang="fi-FI" sz="2000" dirty="0"/>
              <a:t> </a:t>
            </a:r>
            <a:r>
              <a:rPr lang="fi-FI" sz="2000" dirty="0" err="1"/>
              <a:t>could</a:t>
            </a:r>
            <a:r>
              <a:rPr lang="fi-FI" sz="2000" dirty="0"/>
              <a:t> </a:t>
            </a:r>
            <a:r>
              <a:rPr lang="fi-FI" sz="2000" dirty="0" err="1"/>
              <a:t>communicate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Thingspeak</a:t>
            </a:r>
            <a:r>
              <a:rPr lang="fi-FI" sz="2000" dirty="0"/>
              <a:t> </a:t>
            </a:r>
            <a:r>
              <a:rPr lang="fi-FI" sz="2000" dirty="0" err="1"/>
              <a:t>also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using</a:t>
            </a:r>
            <a:r>
              <a:rPr lang="fi-FI" sz="2000" dirty="0"/>
              <a:t> MQTT </a:t>
            </a:r>
            <a:r>
              <a:rPr lang="fi-FI" sz="2000" dirty="0" err="1"/>
              <a:t>protocol</a:t>
            </a:r>
            <a:r>
              <a:rPr lang="fi-FI" sz="2000" dirty="0"/>
              <a:t>.</a:t>
            </a:r>
          </a:p>
          <a:p>
            <a:r>
              <a:rPr lang="en-US" sz="2000" dirty="0"/>
              <a:t>MQTT is based on the publisher-subscriber model.</a:t>
            </a:r>
          </a:p>
          <a:p>
            <a:r>
              <a:rPr lang="en-US" sz="2000" dirty="0"/>
              <a:t>Data producers (things) are publishers. There can be multiple subscribers, and they can subscribe to data from many publishers.</a:t>
            </a:r>
          </a:p>
          <a:p>
            <a:r>
              <a:rPr lang="en-US" sz="2000" dirty="0"/>
              <a:t>MQTT does not include message queues, so the data reader must always be listening for the subscribed data.</a:t>
            </a:r>
          </a:p>
          <a:p>
            <a:r>
              <a:rPr lang="en-US" sz="2000" dirty="0"/>
              <a:t>Data producers and consumers are not aware of each other. </a:t>
            </a:r>
          </a:p>
          <a:p>
            <a:r>
              <a:rPr lang="en-US" sz="2000" dirty="0"/>
              <a:t>However, we don’t use MQTT this time.</a:t>
            </a:r>
            <a:endParaRPr lang="fi-FI" sz="2000" dirty="0"/>
          </a:p>
        </p:txBody>
      </p:sp>
      <p:pic>
        <p:nvPicPr>
          <p:cNvPr id="4" name="Picture 3" descr="MQTT Publish / Subscri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825625"/>
            <a:ext cx="5485114" cy="31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Thingspeak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Create an account for yourself on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Thingspeak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by following the instructions on the following pages</a:t>
            </a:r>
          </a:p>
          <a:p>
            <a:pPr lvl="1"/>
            <a:r>
              <a:rPr lang="fi-FI" dirty="0">
                <a:hlinkClick r:id="rId2"/>
              </a:rPr>
              <a:t>https://thingspeak.com/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68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52" y="228513"/>
            <a:ext cx="10629900" cy="6467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375263" y="4037163"/>
            <a:ext cx="2387846" cy="76775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extBox 1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17878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95262"/>
            <a:ext cx="10629900" cy="64674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45466" y="1604513"/>
            <a:ext cx="3241862" cy="4954707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1501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95262"/>
            <a:ext cx="10629900" cy="6467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48984" y="6012611"/>
            <a:ext cx="3069333" cy="44857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ounded Rectangle 6"/>
          <p:cNvSpPr/>
          <p:nvPr/>
        </p:nvSpPr>
        <p:spPr>
          <a:xfrm>
            <a:off x="1148984" y="2415396"/>
            <a:ext cx="2594880" cy="25879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316808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68" y="419369"/>
            <a:ext cx="8692363" cy="615395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91519" y="2467155"/>
            <a:ext cx="2094549" cy="1043796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ounded Rectangle 6"/>
          <p:cNvSpPr/>
          <p:nvPr/>
        </p:nvSpPr>
        <p:spPr>
          <a:xfrm>
            <a:off x="2762123" y="5334450"/>
            <a:ext cx="2379220" cy="44857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20423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84" y="350359"/>
            <a:ext cx="8963295" cy="63457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12290" y="2329132"/>
            <a:ext cx="567673" cy="44857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28813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Channels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data is </a:t>
            </a:r>
            <a:r>
              <a:rPr lang="fi-FI" dirty="0" err="1"/>
              <a:t>shown</a:t>
            </a:r>
            <a:r>
              <a:rPr lang="fi-FI" dirty="0"/>
              <a:t> on a </a:t>
            </a:r>
            <a:r>
              <a:rPr lang="fi-FI" dirty="0" err="1"/>
              <a:t>channel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channel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fields</a:t>
            </a:r>
            <a:r>
              <a:rPr lang="fi-FI" dirty="0"/>
              <a:t>,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pressure</a:t>
            </a:r>
            <a:r>
              <a:rPr lang="fi-FI" dirty="0"/>
              <a:t>, </a:t>
            </a:r>
            <a:r>
              <a:rPr lang="fi-FI" dirty="0" err="1"/>
              <a:t>temperature</a:t>
            </a:r>
            <a:r>
              <a:rPr lang="fi-FI" dirty="0"/>
              <a:t> and </a:t>
            </a:r>
            <a:r>
              <a:rPr lang="fi-FI" dirty="0" err="1"/>
              <a:t>humidity</a:t>
            </a:r>
            <a:r>
              <a:rPr lang="fi-FI" dirty="0"/>
              <a:t>.</a:t>
            </a:r>
          </a:p>
          <a:p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channel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pages</a:t>
            </a:r>
            <a:r>
              <a:rPr lang="fi-FI" dirty="0"/>
              <a:t>.</a:t>
            </a:r>
          </a:p>
          <a:p>
            <a:r>
              <a:rPr lang="fi-FI" dirty="0" err="1"/>
              <a:t>Give</a:t>
            </a:r>
            <a:r>
              <a:rPr lang="fi-FI" dirty="0"/>
              <a:t> a </a:t>
            </a:r>
            <a:r>
              <a:rPr lang="fi-FI" dirty="0" err="1"/>
              <a:t>name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channel</a:t>
            </a:r>
            <a:r>
              <a:rPr lang="fi-FI" dirty="0"/>
              <a:t> and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field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 </a:t>
            </a:r>
            <a:r>
              <a:rPr lang="fi-FI" dirty="0" err="1"/>
              <a:t>pressure</a:t>
            </a:r>
            <a:r>
              <a:rPr lang="fi-FI" dirty="0"/>
              <a:t>, </a:t>
            </a:r>
            <a:r>
              <a:rPr lang="fi-FI" dirty="0" err="1"/>
              <a:t>temperature</a:t>
            </a:r>
            <a:r>
              <a:rPr lang="fi-FI" dirty="0"/>
              <a:t> and </a:t>
            </a:r>
            <a:r>
              <a:rPr lang="fi-FI" dirty="0" err="1"/>
              <a:t>humidity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399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497007"/>
            <a:ext cx="8540600" cy="60465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29542" y="1751162"/>
            <a:ext cx="1042126" cy="44857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83128" y="649790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34317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35A8-A428-8377-35C2-2F67B8D5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Internet of </a:t>
            </a:r>
            <a:r>
              <a:rPr lang="fi-FI" dirty="0" err="1"/>
              <a:t>Things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AC86C-5351-1B38-C906-CCD452D4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Devices that connect to the Internet or to other devices are everywhere. Most people have a smartphone, and people increasingly have tablets, smartwatches, or wearable devices.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Homes and offices are populated by connected appliances ranging from TVs to washing machines.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Internet connected devices are also used smart cities, healthcare and manufacturing industry.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hese devices form a broad computing ecosystem which is known as the Internet of Things or IoT.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714B-534D-414D-F86F-458489F154C0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2"/>
              </a:rPr>
              <a:t>https://courses.mooc.fi/org/uh-cs/courses/introduction-to-the-internet-of-things-mooc-2024--2025/chapter-1/1</a:t>
            </a:r>
            <a:r>
              <a:rPr lang="fi-FI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9CECF-AB3A-6A72-FBAB-07A739BBCFA4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CC-BY 4.0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364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18" y="89139"/>
            <a:ext cx="6680387" cy="66739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54160" y="1000664"/>
            <a:ext cx="1749493" cy="23291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ounded Rectangle 5"/>
          <p:cNvSpPr/>
          <p:nvPr/>
        </p:nvSpPr>
        <p:spPr>
          <a:xfrm>
            <a:off x="3754160" y="1561381"/>
            <a:ext cx="1300919" cy="27604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ounded Rectangle 6"/>
          <p:cNvSpPr/>
          <p:nvPr/>
        </p:nvSpPr>
        <p:spPr>
          <a:xfrm>
            <a:off x="3995700" y="6090249"/>
            <a:ext cx="748828" cy="448573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83128" y="64886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Niko Ristimäki</a:t>
            </a:r>
          </a:p>
        </p:txBody>
      </p:sp>
    </p:spTree>
    <p:extLst>
      <p:ext uri="{BB962C8B-B14F-4D97-AF65-F5344CB8AC3E}">
        <p14:creationId xmlns:p14="http://schemas.microsoft.com/office/powerpoint/2010/main" val="9259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Channel </a:t>
            </a:r>
            <a:r>
              <a:rPr lang="fi-FI" dirty="0" err="1"/>
              <a:t>information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31" y="1480271"/>
            <a:ext cx="5743575" cy="4562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42746"/>
            <a:ext cx="2314575" cy="63817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54231" cy="4351338"/>
          </a:xfrm>
        </p:spPr>
        <p:txBody>
          <a:bodyPr>
            <a:normAutofit/>
          </a:bodyPr>
          <a:lstStyle/>
          <a:p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New Channel </a:t>
            </a:r>
            <a:r>
              <a:rPr lang="fi-FI" dirty="0" err="1"/>
              <a:t>form</a:t>
            </a:r>
            <a:r>
              <a:rPr lang="fi-FI" dirty="0"/>
              <a:t> as </a:t>
            </a:r>
            <a:r>
              <a:rPr lang="fi-FI" dirty="0" err="1"/>
              <a:t>shown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2166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API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06215" cy="4351338"/>
          </a:xfrm>
        </p:spPr>
        <p:txBody>
          <a:bodyPr>
            <a:normAutofit/>
          </a:bodyPr>
          <a:lstStyle/>
          <a:p>
            <a:r>
              <a:rPr lang="fi-FI" dirty="0" err="1"/>
              <a:t>There</a:t>
            </a:r>
            <a:r>
              <a:rPr lang="fi-FI" dirty="0"/>
              <a:t> is an API Key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channel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communication</a:t>
            </a:r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a Write API Key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15" y="740785"/>
            <a:ext cx="59245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8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Postman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try</a:t>
            </a:r>
            <a:r>
              <a:rPr lang="fi-FI" sz="2400" dirty="0"/>
              <a:t> </a:t>
            </a:r>
            <a:r>
              <a:rPr lang="fi-FI" sz="2400" dirty="0" err="1"/>
              <a:t>Thingspeak</a:t>
            </a:r>
            <a:r>
              <a:rPr lang="fi-FI" sz="2400" dirty="0"/>
              <a:t> </a:t>
            </a:r>
            <a:r>
              <a:rPr lang="fi-FI" sz="2400" dirty="0" err="1"/>
              <a:t>first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Visual Studio </a:t>
            </a:r>
            <a:r>
              <a:rPr lang="fi-FI" sz="2400" dirty="0" err="1"/>
              <a:t>Rest</a:t>
            </a:r>
            <a:r>
              <a:rPr lang="fi-FI" sz="2400" dirty="0"/>
              <a:t> Client </a:t>
            </a:r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Postman</a:t>
            </a:r>
            <a:r>
              <a:rPr lang="fi-FI" sz="2400" dirty="0"/>
              <a:t> </a:t>
            </a:r>
            <a:r>
              <a:rPr lang="fi-FI" sz="2400" dirty="0" err="1"/>
              <a:t>program</a:t>
            </a:r>
            <a:endParaRPr lang="fi-FI" sz="2400" dirty="0"/>
          </a:p>
          <a:p>
            <a:r>
              <a:rPr lang="fi-FI" sz="2400" dirty="0" err="1"/>
              <a:t>Download</a:t>
            </a:r>
            <a:r>
              <a:rPr lang="fi-FI" sz="2400" dirty="0"/>
              <a:t> </a:t>
            </a:r>
            <a:r>
              <a:rPr lang="fi-FI" sz="2400" dirty="0" err="1"/>
              <a:t>Postman</a:t>
            </a:r>
            <a:r>
              <a:rPr lang="fi-FI" sz="2400" dirty="0"/>
              <a:t> (Windows version)</a:t>
            </a:r>
            <a:endParaRPr lang="fi-FI" sz="2000" dirty="0"/>
          </a:p>
          <a:p>
            <a:pPr lvl="1"/>
            <a:r>
              <a:rPr lang="fi-FI" sz="2000" dirty="0">
                <a:hlinkClick r:id="rId2"/>
              </a:rPr>
              <a:t>https://www.postman.com/downloads/</a:t>
            </a:r>
            <a:r>
              <a:rPr lang="fi-FI" sz="2000" dirty="0"/>
              <a:t>) </a:t>
            </a:r>
          </a:p>
          <a:p>
            <a:endParaRPr lang="fi-FI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5783"/>
            <a:ext cx="3902970" cy="3105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0218" y="4257964"/>
            <a:ext cx="4305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sign</a:t>
            </a:r>
            <a:r>
              <a:rPr lang="fi-FI" dirty="0"/>
              <a:t> in to </a:t>
            </a:r>
            <a:r>
              <a:rPr lang="fi-FI" dirty="0" err="1"/>
              <a:t>Postman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skip</a:t>
            </a:r>
            <a:r>
              <a:rPr lang="fi-FI" dirty="0"/>
              <a:t> </a:t>
            </a:r>
            <a:r>
              <a:rPr lang="fi-FI" dirty="0" err="1"/>
              <a:t>sign</a:t>
            </a:r>
            <a:r>
              <a:rPr lang="fi-FI" dirty="0"/>
              <a:t> in and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lightweight</a:t>
            </a:r>
            <a:r>
              <a:rPr lang="fi-FI" dirty="0"/>
              <a:t> version</a:t>
            </a:r>
          </a:p>
          <a:p>
            <a:endParaRPr lang="fi-FI" dirty="0"/>
          </a:p>
          <a:p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Postman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Visual Studio </a:t>
            </a:r>
            <a:r>
              <a:rPr lang="fi-FI" dirty="0" err="1"/>
              <a:t>Rest</a:t>
            </a:r>
            <a:r>
              <a:rPr lang="fi-FI" dirty="0"/>
              <a:t> Client </a:t>
            </a:r>
            <a:r>
              <a:rPr lang="fi-FI" dirty="0" err="1"/>
              <a:t>plugin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771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Sending</a:t>
            </a:r>
            <a:r>
              <a:rPr lang="fi-FI" dirty="0"/>
              <a:t> data </a:t>
            </a:r>
            <a:r>
              <a:rPr lang="fi-FI" dirty="0" err="1"/>
              <a:t>with</a:t>
            </a:r>
            <a:r>
              <a:rPr lang="fi-FI" dirty="0"/>
              <a:t> HTTP POST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sz="2000" dirty="0"/>
              <a:t>Anna tiedot Postmaniin alla olevan mallin mukaan (</a:t>
            </a:r>
            <a:r>
              <a:rPr lang="fi-FI" sz="2000" dirty="0" err="1"/>
              <a:t>api_key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ThingsPeak</a:t>
            </a:r>
            <a:r>
              <a:rPr lang="fi-FI" sz="20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16" y="2281669"/>
            <a:ext cx="10184894" cy="435004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87767" y="3561545"/>
            <a:ext cx="323272" cy="21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Right Arrow 10"/>
          <p:cNvSpPr/>
          <p:nvPr/>
        </p:nvSpPr>
        <p:spPr>
          <a:xfrm>
            <a:off x="9245963" y="3561545"/>
            <a:ext cx="323272" cy="21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ight Arrow 11"/>
          <p:cNvSpPr/>
          <p:nvPr/>
        </p:nvSpPr>
        <p:spPr>
          <a:xfrm rot="10800000">
            <a:off x="5772728" y="4250678"/>
            <a:ext cx="323272" cy="21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Right Arrow 12"/>
          <p:cNvSpPr/>
          <p:nvPr/>
        </p:nvSpPr>
        <p:spPr>
          <a:xfrm rot="10800000">
            <a:off x="9947196" y="4755815"/>
            <a:ext cx="323272" cy="21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Right Arrow 13"/>
          <p:cNvSpPr/>
          <p:nvPr/>
        </p:nvSpPr>
        <p:spPr>
          <a:xfrm>
            <a:off x="937636" y="5414457"/>
            <a:ext cx="323272" cy="2124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910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Sending</a:t>
            </a:r>
            <a:r>
              <a:rPr lang="fi-FI" dirty="0"/>
              <a:t> data </a:t>
            </a:r>
            <a:r>
              <a:rPr lang="fi-FI" dirty="0" err="1"/>
              <a:t>with</a:t>
            </a:r>
            <a:r>
              <a:rPr lang="fi-FI" dirty="0"/>
              <a:t> HTTP POST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9891" y="4219529"/>
            <a:ext cx="50061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/>
              <a:t>        "</a:t>
            </a:r>
            <a:r>
              <a:rPr lang="en-US" dirty="0" err="1"/>
              <a:t>api_key</a:t>
            </a:r>
            <a:r>
              <a:rPr lang="en-US" dirty="0"/>
              <a:t>": "XXXXXXXXXXXXXXXXX",</a:t>
            </a:r>
          </a:p>
          <a:p>
            <a:r>
              <a:rPr lang="en-US" dirty="0"/>
              <a:t>        "field1": 1084, </a:t>
            </a:r>
          </a:p>
          <a:p>
            <a:r>
              <a:rPr lang="en-US" dirty="0"/>
              <a:t>        "field2": 273, </a:t>
            </a:r>
          </a:p>
          <a:p>
            <a:r>
              <a:rPr lang="en-US" dirty="0"/>
              <a:t>        "field3": 60</a:t>
            </a:r>
          </a:p>
          <a:p>
            <a:r>
              <a:rPr lang="en-US" dirty="0"/>
              <a:t>}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5588000" y="4362693"/>
            <a:ext cx="50061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/>
              <a:t>        "</a:t>
            </a:r>
            <a:r>
              <a:rPr lang="en-US" dirty="0" err="1"/>
              <a:t>api_key</a:t>
            </a:r>
            <a:r>
              <a:rPr lang="en-US" dirty="0"/>
              <a:t>": "XXXXXXXXXXXXXXXXX",</a:t>
            </a:r>
          </a:p>
          <a:p>
            <a:r>
              <a:rPr lang="en-US" dirty="0"/>
              <a:t>        "field1": </a:t>
            </a:r>
            <a:r>
              <a:rPr lang="en-US" dirty="0">
                <a:solidFill>
                  <a:srgbClr val="FF0000"/>
                </a:solidFill>
              </a:rPr>
              <a:t>1094</a:t>
            </a:r>
            <a:r>
              <a:rPr lang="en-US" dirty="0"/>
              <a:t>, </a:t>
            </a:r>
          </a:p>
          <a:p>
            <a:r>
              <a:rPr lang="en-US" dirty="0"/>
              <a:t>        "field2": </a:t>
            </a:r>
            <a:r>
              <a:rPr lang="en-US" dirty="0">
                <a:solidFill>
                  <a:srgbClr val="FF0000"/>
                </a:solidFill>
              </a:rPr>
              <a:t>283</a:t>
            </a:r>
            <a:r>
              <a:rPr lang="en-US" dirty="0"/>
              <a:t>, </a:t>
            </a:r>
          </a:p>
          <a:p>
            <a:r>
              <a:rPr lang="en-US" dirty="0"/>
              <a:t>        "field3": </a:t>
            </a:r>
            <a:r>
              <a:rPr lang="en-US" dirty="0">
                <a:solidFill>
                  <a:srgbClr val="FF0000"/>
                </a:solidFill>
              </a:rPr>
              <a:t>50</a:t>
            </a:r>
          </a:p>
          <a:p>
            <a:r>
              <a:rPr lang="en-US" dirty="0"/>
              <a:t>}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FCC10A-6753-7D8A-7380-40D87599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Data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sent</a:t>
            </a:r>
            <a:r>
              <a:rPr lang="fi-FI" dirty="0"/>
              <a:t> is </a:t>
            </a:r>
            <a:r>
              <a:rPr lang="fi-FI" dirty="0" err="1"/>
              <a:t>below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15 </a:t>
            </a:r>
            <a:r>
              <a:rPr lang="fi-FI" dirty="0" err="1"/>
              <a:t>seconds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sending</a:t>
            </a:r>
            <a:r>
              <a:rPr lang="fi-FI" dirty="0"/>
              <a:t> data </a:t>
            </a:r>
            <a:r>
              <a:rPr lang="fi-FI" dirty="0" err="1"/>
              <a:t>again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705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Watching</a:t>
            </a:r>
            <a:r>
              <a:rPr lang="fi-FI" dirty="0"/>
              <a:t> Data in </a:t>
            </a:r>
            <a:r>
              <a:rPr lang="fi-FI" dirty="0" err="1"/>
              <a:t>ThingsPeak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Choose</a:t>
            </a:r>
            <a:r>
              <a:rPr lang="fi-FI" sz="2000" dirty="0"/>
              <a:t> Private </a:t>
            </a:r>
            <a:r>
              <a:rPr lang="fi-FI" sz="2000" dirty="0" err="1"/>
              <a:t>View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Thingspeak</a:t>
            </a:r>
            <a:r>
              <a:rPr lang="fi-FI" sz="2000" dirty="0"/>
              <a:t> to </a:t>
            </a:r>
            <a:r>
              <a:rPr lang="fi-FI" sz="2000" dirty="0" err="1"/>
              <a:t>see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measurement</a:t>
            </a:r>
            <a:r>
              <a:rPr lang="fi-FI" sz="2000" dirty="0"/>
              <a:t> data</a:t>
            </a:r>
          </a:p>
          <a:p>
            <a:r>
              <a:rPr lang="fi-FI" sz="2000" dirty="0" err="1"/>
              <a:t>See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Thingspeak</a:t>
            </a:r>
            <a:r>
              <a:rPr lang="fi-FI" sz="2000" dirty="0"/>
              <a:t> </a:t>
            </a:r>
            <a:r>
              <a:rPr lang="fi-FI" sz="2000" dirty="0" err="1"/>
              <a:t>documentation</a:t>
            </a:r>
            <a:endParaRPr lang="fi-FI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52" y="2939295"/>
            <a:ext cx="6698240" cy="36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2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Sending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Python </a:t>
            </a:r>
            <a:r>
              <a:rPr lang="fi-FI" dirty="0" err="1"/>
              <a:t>simulator</a:t>
            </a:r>
            <a:r>
              <a:rPr lang="fi-FI" dirty="0"/>
              <a:t> </a:t>
            </a:r>
            <a:r>
              <a:rPr lang="fi-FI" dirty="0" err="1"/>
              <a:t>program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an </a:t>
            </a:r>
            <a:r>
              <a:rPr lang="fi-FI" dirty="0" err="1"/>
              <a:t>application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generates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and </a:t>
            </a:r>
            <a:r>
              <a:rPr lang="fi-FI" dirty="0" err="1"/>
              <a:t>sends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to </a:t>
            </a:r>
            <a:r>
              <a:rPr lang="fi-FI" dirty="0" err="1"/>
              <a:t>Thingspeak</a:t>
            </a:r>
            <a:r>
              <a:rPr lang="fi-FI" dirty="0"/>
              <a:t>..</a:t>
            </a:r>
          </a:p>
          <a:p>
            <a:r>
              <a:rPr lang="fi-FI" dirty="0" err="1"/>
              <a:t>Install</a:t>
            </a:r>
            <a:r>
              <a:rPr lang="fi-FI" dirty="0"/>
              <a:t> </a:t>
            </a:r>
            <a:r>
              <a:rPr lang="fi-FI" dirty="0" err="1"/>
              <a:t>requests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pip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pip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</a:t>
            </a:r>
            <a:r>
              <a:rPr lang="fi-FI" dirty="0" err="1"/>
              <a:t>requests</a:t>
            </a:r>
            <a:endParaRPr lang="fi-FI" dirty="0"/>
          </a:p>
          <a:p>
            <a:r>
              <a:rPr lang="fi-FI" dirty="0"/>
              <a:t>Make a </a:t>
            </a:r>
            <a:r>
              <a:rPr lang="fi-FI" dirty="0" err="1"/>
              <a:t>program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Thingspeak</a:t>
            </a:r>
            <a:r>
              <a:rPr lang="fi-FI" dirty="0"/>
              <a:t> API Key.</a:t>
            </a: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Visual Studio </a:t>
            </a:r>
            <a:r>
              <a:rPr lang="fi-FI" dirty="0" err="1"/>
              <a:t>Code</a:t>
            </a:r>
            <a:r>
              <a:rPr lang="fi-FI" dirty="0"/>
              <a:t> and Python 3.</a:t>
            </a: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5161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datagen.py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9599" y="2291842"/>
            <a:ext cx="883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#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pip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</a:t>
            </a:r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i = 0</a:t>
            </a:r>
          </a:p>
          <a:p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i &lt; 10: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["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api_key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"] = </a:t>
            </a:r>
            <a:r>
              <a:rPr lang="fi-FI" sz="1200" dirty="0">
                <a:solidFill>
                  <a:srgbClr val="FF0000"/>
                </a:solidFill>
                <a:latin typeface="Consolas" panose="020B0609020204030204" pitchFamily="49" charset="0"/>
              </a:rPr>
              <a:t>"XXXXX"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#measurement["created_at"] = 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datetime.datetime.now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["field1"] = 1024+5*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(i/10)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["field2"] = 300 + 2 *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math.cos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(i/3)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["field3"] = 33+i%50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# 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data to JSON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and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it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HTTP POST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requests.post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('https://api.thingspeak.com/update.json',json=measurement)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response.ok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response.json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time.sleep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(16) #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must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at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least</a:t>
            </a:r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15 </a:t>
            </a:r>
            <a:r>
              <a:rPr lang="fi-FI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seconds</a:t>
            </a:r>
            <a:endParaRPr lang="fi-FI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i+=1</a:t>
            </a:r>
          </a:p>
          <a:p>
            <a:endParaRPr lang="fi-FI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2191-0C47-C7B2-ADEE-6C3E63847CE4}"/>
              </a:ext>
            </a:extLst>
          </p:cNvPr>
          <p:cNvSpPr txBox="1"/>
          <p:nvPr/>
        </p:nvSpPr>
        <p:spPr>
          <a:xfrm>
            <a:off x="2264521" y="1690688"/>
            <a:ext cx="50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copying</a:t>
            </a:r>
            <a:r>
              <a:rPr lang="fi-FI" dirty="0"/>
              <a:t>,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yourself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877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Clear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previous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Thingspeak</a:t>
            </a:r>
            <a:endParaRPr lang="fi-FI" dirty="0"/>
          </a:p>
          <a:p>
            <a:r>
              <a:rPr lang="fi-FI" dirty="0"/>
              <a:t>Run </a:t>
            </a:r>
            <a:r>
              <a:rPr lang="fi-FI" dirty="0" err="1"/>
              <a:t>the</a:t>
            </a:r>
            <a:r>
              <a:rPr lang="fi-FI" dirty="0"/>
              <a:t> Python </a:t>
            </a:r>
            <a:r>
              <a:rPr lang="fi-FI" dirty="0" err="1"/>
              <a:t>program</a:t>
            </a:r>
            <a:endParaRPr lang="fi-FI" dirty="0"/>
          </a:p>
          <a:p>
            <a:pPr lvl="1"/>
            <a:r>
              <a:rPr lang="fi-FI" b="1" dirty="0" err="1"/>
              <a:t>py</a:t>
            </a:r>
            <a:r>
              <a:rPr lang="fi-FI" b="1" dirty="0"/>
              <a:t> datagen.py</a:t>
            </a:r>
          </a:p>
          <a:p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Thingspeak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51" y="3761955"/>
            <a:ext cx="6762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1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3974-25EC-EEC2-B840-8CA857D4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Internet of </a:t>
            </a:r>
            <a:r>
              <a:rPr lang="fi-FI" dirty="0" err="1"/>
              <a:t>Things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E3E-5276-B6DF-8A27-8C735EEE7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The Internet of Things is built around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connected devices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which refer to any computing equipment that is connected to the Internet or that can connect with other devices in their vicinity.</a:t>
            </a:r>
          </a:p>
          <a:p>
            <a:r>
              <a:rPr lang="en-US" dirty="0">
                <a:solidFill>
                  <a:srgbClr val="000000"/>
                </a:solidFill>
                <a:latin typeface="Inter Variable"/>
              </a:rPr>
              <a:t>Currently t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here are 17 billion devices already connecting to the Internet, from which more than half are other than PC’s, tablets or phones.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The Internet of Things is not only the dominant source of computing devices but is also one of the fastest-growing ICT sectors. </a:t>
            </a:r>
          </a:p>
          <a:p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C9333-D138-53DF-DF2F-772CDA4920AD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17CE8-84AA-0F02-2647-BA9F32AC7C08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https://courses.mooc.fi/org/uh-cs/courses/introduction-to-the-internet-of-things-mooc-2024--2025/chapter-1/1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3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F530-9346-583B-1C28-61F875C7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server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F59D-C981-BDC5-EFE3-41D69EC8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Thingspeak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r>
              <a:rPr lang="fi-FI" dirty="0" err="1"/>
              <a:t>Instructions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a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IoT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Python </a:t>
            </a:r>
            <a:r>
              <a:rPr lang="fi-FI" dirty="0" err="1"/>
              <a:t>Flask</a:t>
            </a:r>
            <a:r>
              <a:rPr lang="fi-FI" dirty="0"/>
              <a:t>:</a:t>
            </a:r>
          </a:p>
          <a:p>
            <a:pPr lvl="1"/>
            <a:r>
              <a:rPr lang="fi-FI">
                <a:hlinkClick r:id="rId2"/>
              </a:rPr>
              <a:t>https://github.com/SeAMKedu/measurements_iot</a:t>
            </a:r>
            <a:r>
              <a:rPr lang="fi-FI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76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85DE-2616-1D42-530D-C3ADAB0E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The Internet of Things: Definition</a:t>
            </a:r>
            <a:b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</a:b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0034-76CF-9B19-DBDF-6C29FA88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Inter Variable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he Internet of Things is a paradigm where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physical and virtual things are interconnected through communication technologies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 with the goal of providing a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 global platform for advanced services of the information society.</a:t>
            </a:r>
            <a:endParaRPr lang="en-US" b="0" i="0" dirty="0">
              <a:solidFill>
                <a:srgbClr val="000000"/>
              </a:solidFill>
              <a:effectLst/>
              <a:latin typeface="Inter Variabl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ITU-T Y.2060 recommendation of the Internet of Things standards initiative </a:t>
            </a:r>
            <a:r>
              <a:rPr lang="en-US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http://www.itu.int/en/ITU-T/gsi/iot/</a:t>
            </a:r>
            <a:endParaRPr lang="en-US" b="0" i="0" dirty="0">
              <a:solidFill>
                <a:srgbClr val="1072EA"/>
              </a:solidFill>
              <a:effectLst/>
              <a:latin typeface="Inter Varia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Objects that are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addressable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and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identifiable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are things. Things that are </a:t>
            </a:r>
            <a:r>
              <a:rPr lang="en-US" b="1" i="0" dirty="0">
                <a:solidFill>
                  <a:srgbClr val="000000"/>
                </a:solidFill>
                <a:effectLst/>
                <a:latin typeface="Inter Variable"/>
              </a:rPr>
              <a:t>interconnected 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are part of the Internet of Things, provided they can be used to develop applications / services.</a:t>
            </a:r>
          </a:p>
          <a:p>
            <a:endParaRPr lang="en-US" b="0" i="0" dirty="0">
              <a:solidFill>
                <a:srgbClr val="1072EA"/>
              </a:solidFill>
              <a:effectLst/>
              <a:latin typeface="Inter Variabl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3EB9-29C1-647C-B07B-72285937BF6D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3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3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45B57-F119-F9E3-06DC-2B186C5498B2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4"/>
              </a:rPr>
              <a:t>https://courses.mooc.fi/org/uh-cs/courses/introduction-to-the-internet-of-things-mooc-2024--2025/chapter-1/1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45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F81EC-26E3-D3A2-8E5B-FA7FE930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Things</a:t>
            </a:r>
            <a:endParaRPr lang="fi-FI" dirty="0"/>
          </a:p>
        </p:txBody>
      </p:sp>
      <p:pic>
        <p:nvPicPr>
          <p:cNvPr id="1026" name="Picture 2" descr="Add alt">
            <a:hlinkClick r:id="rId2"/>
            <a:extLst>
              <a:ext uri="{FF2B5EF4-FFF2-40B4-BE49-F238E27FC236}">
                <a16:creationId xmlns:a16="http://schemas.microsoft.com/office/drawing/2014/main" id="{D8D631E5-C810-DF28-724E-135A11F4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44" y="1408276"/>
            <a:ext cx="5147895" cy="40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d alt">
            <a:hlinkClick r:id="rId4"/>
            <a:extLst>
              <a:ext uri="{FF2B5EF4-FFF2-40B4-BE49-F238E27FC236}">
                <a16:creationId xmlns:a16="http://schemas.microsoft.com/office/drawing/2014/main" id="{9058B9BC-3885-D73A-EAEA-DB444A0D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3" y="1878909"/>
            <a:ext cx="5334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172D2-E6F4-4381-ACC8-F91540AD272D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6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6"/>
              </a:rPr>
              <a:t> CC-BY 4.0</a:t>
            </a:r>
            <a:endParaRPr lang="fi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A73AD-A24C-2909-C531-DD8C4BC62B06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7"/>
              </a:rPr>
              <a:t>https://courses.mooc.fi/org/uh-cs/courses/introduction-to-the-internet-of-things-mooc-2024--2025/chapter-1/1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5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7781-5CDD-1B5B-E5FE-B2531326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Applications - </a:t>
            </a:r>
            <a:r>
              <a:rPr lang="fi-FI" i="0" dirty="0" err="1">
                <a:solidFill>
                  <a:srgbClr val="000000"/>
                </a:solidFill>
                <a:effectLst/>
                <a:latin typeface="Inter Variable"/>
              </a:rPr>
              <a:t>Agriculture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5AE3-27B6-8103-CB69-717B27E9C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9373" cy="4351338"/>
          </a:xfrm>
        </p:spPr>
        <p:txBody>
          <a:bodyPr/>
          <a:lstStyle/>
          <a:p>
            <a:r>
              <a:rPr lang="en-US" dirty="0"/>
              <a:t>monitoring soil conditions</a:t>
            </a:r>
          </a:p>
          <a:p>
            <a:r>
              <a:rPr lang="en-US" dirty="0"/>
              <a:t>automate irrigation schedules</a:t>
            </a:r>
          </a:p>
          <a:p>
            <a:r>
              <a:rPr lang="en-US" dirty="0"/>
              <a:t>smart collars and implantable sensor devices are used to monitor animal welfare, activity, location, and behavior</a:t>
            </a:r>
          </a:p>
          <a:p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autonomous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vehicles</a:t>
            </a:r>
            <a:r>
              <a:rPr lang="fi-FI" b="0" i="0" dirty="0">
                <a:solidFill>
                  <a:srgbClr val="000000"/>
                </a:solidFill>
                <a:effectLst/>
                <a:latin typeface="Inter Variable"/>
              </a:rPr>
              <a:t> and </a:t>
            </a:r>
            <a:r>
              <a:rPr lang="fi-FI" b="0" i="0" dirty="0" err="1">
                <a:solidFill>
                  <a:srgbClr val="000000"/>
                </a:solidFill>
                <a:effectLst/>
                <a:latin typeface="Inter Variable"/>
              </a:rPr>
              <a:t>drones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D4990-243A-53AD-08F0-0DA92348F8BC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848AF-14AF-6053-7148-3461BF923319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https://courses.mooc.fi/org/uh-cs/courses/introduction-to-the-internet-of-things-mooc-2024--2025/chapter-1/1</a:t>
            </a:r>
            <a:r>
              <a:rPr lang="fi-FI" dirty="0"/>
              <a:t> </a:t>
            </a:r>
          </a:p>
        </p:txBody>
      </p:sp>
      <p:pic>
        <p:nvPicPr>
          <p:cNvPr id="2050" name="Picture 2" descr="Add alt">
            <a:hlinkClick r:id="rId4"/>
            <a:extLst>
              <a:ext uri="{FF2B5EF4-FFF2-40B4-BE49-F238E27FC236}">
                <a16:creationId xmlns:a16="http://schemas.microsoft.com/office/drawing/2014/main" id="{E170DC8D-A045-7DDE-BA23-EEDAAA3C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13" y="2379068"/>
            <a:ext cx="3835686" cy="29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94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7261-B9B0-4A5B-D858-DBD06B8A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Applications – </a:t>
            </a:r>
            <a:r>
              <a:rPr lang="fi-FI" i="0" dirty="0">
                <a:solidFill>
                  <a:srgbClr val="000000"/>
                </a:solidFill>
                <a:effectLst/>
                <a:latin typeface="Inter Variable"/>
              </a:rPr>
              <a:t>Manufacturing </a:t>
            </a:r>
            <a:r>
              <a:rPr lang="fi-FI" i="0" dirty="0" err="1">
                <a:solidFill>
                  <a:srgbClr val="000000"/>
                </a:solidFill>
                <a:effectLst/>
                <a:latin typeface="Inter Variable"/>
              </a:rPr>
              <a:t>industry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B6B7-0DBB-002A-A768-F8A7F0BA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9910" cy="435133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nter Variable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ensors to monitor machine performance and condition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 Variable"/>
              </a:rPr>
              <a:t>Predictive maintenance</a:t>
            </a:r>
          </a:p>
          <a:p>
            <a:r>
              <a:rPr lang="en-US" dirty="0" err="1">
                <a:solidFill>
                  <a:srgbClr val="000000"/>
                </a:solidFill>
                <a:latin typeface="Inter Variable"/>
              </a:rPr>
              <a:t>A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 Variable"/>
              </a:rPr>
              <a:t>nalyse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 the productivity of the overall production chain</a:t>
            </a:r>
          </a:p>
          <a:p>
            <a:r>
              <a:rPr lang="en-US" dirty="0">
                <a:solidFill>
                  <a:srgbClr val="000000"/>
                </a:solidFill>
                <a:latin typeface="Inter Variable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igital twins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Inter Variable"/>
              </a:rPr>
              <a:t>Create a virtual equivalent of a physical object or a system, and link the physical and virtual representations with each other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85821-9963-15BF-AEF9-4B806F424C66}"/>
              </a:ext>
            </a:extLst>
          </p:cNvPr>
          <p:cNvSpPr txBox="1"/>
          <p:nvPr/>
        </p:nvSpPr>
        <p:spPr>
          <a:xfrm>
            <a:off x="7979009" y="6259661"/>
            <a:ext cx="318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Licenced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</a:t>
            </a:r>
            <a:r>
              <a:rPr lang="fi-FI" b="0" i="0" dirty="0" err="1">
                <a:solidFill>
                  <a:srgbClr val="1072EA"/>
                </a:solidFill>
                <a:effectLst/>
                <a:latin typeface="Inter Variable"/>
                <a:hlinkClick r:id="rId2"/>
              </a:rPr>
              <a:t>under</a:t>
            </a:r>
            <a:r>
              <a:rPr lang="fi-FI" b="0" i="0" dirty="0">
                <a:solidFill>
                  <a:srgbClr val="1072EA"/>
                </a:solidFill>
                <a:effectLst/>
                <a:latin typeface="Inter Variable"/>
                <a:hlinkClick r:id="rId2"/>
              </a:rPr>
              <a:t> CC-BY 4.0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0E0EE-EF2D-73CC-5B93-42D1AED0A864}"/>
              </a:ext>
            </a:extLst>
          </p:cNvPr>
          <p:cNvSpPr txBox="1"/>
          <p:nvPr/>
        </p:nvSpPr>
        <p:spPr>
          <a:xfrm>
            <a:off x="1164480" y="6065361"/>
            <a:ext cx="636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hlinkClick r:id="rId3"/>
              </a:rPr>
              <a:t>https://courses.mooc.fi/org/uh-cs/courses/introduction-to-the-internet-of-things-mooc-2024--2025/chapter-1/2</a:t>
            </a:r>
            <a:r>
              <a:rPr lang="fi-FI" dirty="0"/>
              <a:t>  </a:t>
            </a:r>
          </a:p>
        </p:txBody>
      </p:sp>
      <p:pic>
        <p:nvPicPr>
          <p:cNvPr id="3074" name="Picture 2" descr="Add alt">
            <a:hlinkClick r:id="rId4"/>
            <a:extLst>
              <a:ext uri="{FF2B5EF4-FFF2-40B4-BE49-F238E27FC236}">
                <a16:creationId xmlns:a16="http://schemas.microsoft.com/office/drawing/2014/main" id="{3B1C6EAF-80E2-0F64-C6A8-C3421690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80" y="1690688"/>
            <a:ext cx="3862420" cy="38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88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2730</Words>
  <Application>Microsoft Office PowerPoint</Application>
  <PresentationFormat>Widescreen</PresentationFormat>
  <Paragraphs>323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-apple-system</vt:lpstr>
      <vt:lpstr>Aptos</vt:lpstr>
      <vt:lpstr>Aptos Display</vt:lpstr>
      <vt:lpstr>Arial</vt:lpstr>
      <vt:lpstr>Consolas</vt:lpstr>
      <vt:lpstr>Inter Variable</vt:lpstr>
      <vt:lpstr>Raleway</vt:lpstr>
      <vt:lpstr>Office Theme</vt:lpstr>
      <vt:lpstr>Basics of IoT</vt:lpstr>
      <vt:lpstr>Basics of IoT</vt:lpstr>
      <vt:lpstr>Target of the lessons</vt:lpstr>
      <vt:lpstr>Internet of Things</vt:lpstr>
      <vt:lpstr>Internet of Things</vt:lpstr>
      <vt:lpstr>The Internet of Things: Definition </vt:lpstr>
      <vt:lpstr>Things</vt:lpstr>
      <vt:lpstr>Applications - Agriculture</vt:lpstr>
      <vt:lpstr>Applications – Manufacturing industry</vt:lpstr>
      <vt:lpstr>Applications – Traffic</vt:lpstr>
      <vt:lpstr>Other applications</vt:lpstr>
      <vt:lpstr>IoT Architecture - Layers</vt:lpstr>
      <vt:lpstr>IoT Architecture - Layers</vt:lpstr>
      <vt:lpstr>End-to-end IoT Architecture</vt:lpstr>
      <vt:lpstr>End-to-end IoT Architecture</vt:lpstr>
      <vt:lpstr>Smart devices</vt:lpstr>
      <vt:lpstr>Sensors</vt:lpstr>
      <vt:lpstr>Networking technologies</vt:lpstr>
      <vt:lpstr>Networking technologies (long range)</vt:lpstr>
      <vt:lpstr>Networking -protocols</vt:lpstr>
      <vt:lpstr>Networking</vt:lpstr>
      <vt:lpstr>Data Management Layer</vt:lpstr>
      <vt:lpstr>The IoT system</vt:lpstr>
      <vt:lpstr>Thingspeak Exercise</vt:lpstr>
      <vt:lpstr>Thingspeak Exercise</vt:lpstr>
      <vt:lpstr>Thingspeak Exercise</vt:lpstr>
      <vt:lpstr>Example Application</vt:lpstr>
      <vt:lpstr>HTTP</vt:lpstr>
      <vt:lpstr>REST</vt:lpstr>
      <vt:lpstr>JSON</vt:lpstr>
      <vt:lpstr>MQTT </vt:lpstr>
      <vt:lpstr>Thingspeak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Channels</vt:lpstr>
      <vt:lpstr>PowerPoint Presentation</vt:lpstr>
      <vt:lpstr>PowerPoint Presentation</vt:lpstr>
      <vt:lpstr>Channel information</vt:lpstr>
      <vt:lpstr>API Key</vt:lpstr>
      <vt:lpstr>Postman</vt:lpstr>
      <vt:lpstr>Sending data with HTTP POST</vt:lpstr>
      <vt:lpstr>Sending data with HTTP POST</vt:lpstr>
      <vt:lpstr>Watching Data in ThingsPeak</vt:lpstr>
      <vt:lpstr>Sending data from Python simulator program</vt:lpstr>
      <vt:lpstr>Example program datagen.py</vt:lpstr>
      <vt:lpstr>Test your program</vt:lpstr>
      <vt:lpstr>Own server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Mäkelä, Petteri</dc:creator>
  <cp:lastModifiedBy>Mäkelä, Petteri</cp:lastModifiedBy>
  <cp:revision>64</cp:revision>
  <dcterms:created xsi:type="dcterms:W3CDTF">2024-11-04T20:51:55Z</dcterms:created>
  <dcterms:modified xsi:type="dcterms:W3CDTF">2024-11-06T19:00:30Z</dcterms:modified>
</cp:coreProperties>
</file>